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8"/>
  </p:notesMasterIdLst>
  <p:sldIdLst>
    <p:sldId id="256" r:id="rId5"/>
    <p:sldId id="257" r:id="rId6"/>
    <p:sldId id="258" r:id="rId7"/>
    <p:sldId id="259" r:id="rId8"/>
    <p:sldId id="260" r:id="rId9"/>
    <p:sldId id="261" r:id="rId10"/>
    <p:sldId id="311" r:id="rId11"/>
    <p:sldId id="262" r:id="rId12"/>
    <p:sldId id="272" r:id="rId13"/>
    <p:sldId id="273" r:id="rId14"/>
    <p:sldId id="274" r:id="rId15"/>
    <p:sldId id="279" r:id="rId16"/>
    <p:sldId id="275" r:id="rId17"/>
    <p:sldId id="282" r:id="rId18"/>
    <p:sldId id="280" r:id="rId19"/>
    <p:sldId id="286" r:id="rId20"/>
    <p:sldId id="281" r:id="rId21"/>
    <p:sldId id="307" r:id="rId22"/>
    <p:sldId id="284" r:id="rId23"/>
    <p:sldId id="285" r:id="rId24"/>
    <p:sldId id="287" r:id="rId25"/>
    <p:sldId id="288" r:id="rId26"/>
    <p:sldId id="289" r:id="rId27"/>
    <p:sldId id="290" r:id="rId28"/>
    <p:sldId id="291" r:id="rId29"/>
    <p:sldId id="296" r:id="rId30"/>
    <p:sldId id="292" r:id="rId31"/>
    <p:sldId id="293" r:id="rId32"/>
    <p:sldId id="297" r:id="rId33"/>
    <p:sldId id="276" r:id="rId34"/>
    <p:sldId id="299" r:id="rId35"/>
    <p:sldId id="298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278" r:id="rId44"/>
    <p:sldId id="312" r:id="rId45"/>
    <p:sldId id="308" r:id="rId46"/>
    <p:sldId id="309" r:id="rId47"/>
    <p:sldId id="310" r:id="rId48"/>
    <p:sldId id="263" r:id="rId49"/>
    <p:sldId id="264" r:id="rId50"/>
    <p:sldId id="265" r:id="rId51"/>
    <p:sldId id="266" r:id="rId52"/>
    <p:sldId id="267" r:id="rId53"/>
    <p:sldId id="268" r:id="rId54"/>
    <p:sldId id="269" r:id="rId55"/>
    <p:sldId id="271" r:id="rId56"/>
    <p:sldId id="27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5A3B"/>
    <a:srgbClr val="81ADB6"/>
    <a:srgbClr val="7F7FBB"/>
    <a:srgbClr val="E351E7"/>
    <a:srgbClr val="A785B8"/>
    <a:srgbClr val="8197B6"/>
    <a:srgbClr val="8080BB"/>
    <a:srgbClr val="DDAB5B"/>
    <a:srgbClr val="B681AE"/>
    <a:srgbClr val="67D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87B087-AD5A-41A1-B859-04FA33E3C092}" v="2" dt="2024-04-30T20:06:36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301" autoAdjust="0"/>
    <p:restoredTop sz="93417" autoAdjust="0"/>
  </p:normalViewPr>
  <p:slideViewPr>
    <p:cSldViewPr snapToGrid="0">
      <p:cViewPr varScale="1">
        <p:scale>
          <a:sx n="86" d="100"/>
          <a:sy n="86" d="100"/>
        </p:scale>
        <p:origin x="984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ussaid Achraf" userId="S::achraf.moussaid@cegepmontpetit.ca::03a2e7ce-53ea-4e25-be87-7ad6548d38bb" providerId="AD" clId="Web-{67397212-28D2-4E37-9C91-4994979C8CE8}"/>
    <pc:docChg chg="modSld">
      <pc:chgData name="Moussaid Achraf" userId="S::achraf.moussaid@cegepmontpetit.ca::03a2e7ce-53ea-4e25-be87-7ad6548d38bb" providerId="AD" clId="Web-{67397212-28D2-4E37-9C91-4994979C8CE8}" dt="2023-02-03T06:08:46.008" v="1" actId="20577"/>
      <pc:docMkLst>
        <pc:docMk/>
      </pc:docMkLst>
      <pc:sldChg chg="modSp">
        <pc:chgData name="Moussaid Achraf" userId="S::achraf.moussaid@cegepmontpetit.ca::03a2e7ce-53ea-4e25-be87-7ad6548d38bb" providerId="AD" clId="Web-{67397212-28D2-4E37-9C91-4994979C8CE8}" dt="2023-02-03T06:08:46.008" v="1" actId="20577"/>
        <pc:sldMkLst>
          <pc:docMk/>
          <pc:sldMk cId="899035297" sldId="258"/>
        </pc:sldMkLst>
        <pc:spChg chg="mod">
          <ac:chgData name="Moussaid Achraf" userId="S::achraf.moussaid@cegepmontpetit.ca::03a2e7ce-53ea-4e25-be87-7ad6548d38bb" providerId="AD" clId="Web-{67397212-28D2-4E37-9C91-4994979C8CE8}" dt="2023-02-03T06:08:46.008" v="1" actId="20577"/>
          <ac:spMkLst>
            <pc:docMk/>
            <pc:sldMk cId="899035297" sldId="258"/>
            <ac:spMk id="3" creationId="{985D5C38-3305-4A2E-A85D-02EAE0653212}"/>
          </ac:spMkLst>
        </pc:spChg>
      </pc:sldChg>
    </pc:docChg>
  </pc:docChgLst>
  <pc:docChgLst>
    <pc:chgData name="Achraf Moussaid" userId="03a2e7ce-53ea-4e25-be87-7ad6548d38bb" providerId="ADAL" clId="{5487B087-AD5A-41A1-B859-04FA33E3C092}"/>
    <pc:docChg chg="undo custSel modSld">
      <pc:chgData name="Achraf Moussaid" userId="03a2e7ce-53ea-4e25-be87-7ad6548d38bb" providerId="ADAL" clId="{5487B087-AD5A-41A1-B859-04FA33E3C092}" dt="2024-04-30T20:07:46.693" v="17" actId="13822"/>
      <pc:docMkLst>
        <pc:docMk/>
      </pc:docMkLst>
      <pc:sldChg chg="addSp delSp modSp mod">
        <pc:chgData name="Achraf Moussaid" userId="03a2e7ce-53ea-4e25-be87-7ad6548d38bb" providerId="ADAL" clId="{5487B087-AD5A-41A1-B859-04FA33E3C092}" dt="2024-04-30T20:07:46.693" v="17" actId="13822"/>
        <pc:sldMkLst>
          <pc:docMk/>
          <pc:sldMk cId="899035297" sldId="258"/>
        </pc:sldMkLst>
        <pc:spChg chg="mod">
          <ac:chgData name="Achraf Moussaid" userId="03a2e7ce-53ea-4e25-be87-7ad6548d38bb" providerId="ADAL" clId="{5487B087-AD5A-41A1-B859-04FA33E3C092}" dt="2024-04-30T20:06:36.123" v="5"/>
          <ac:spMkLst>
            <pc:docMk/>
            <pc:sldMk cId="899035297" sldId="258"/>
            <ac:spMk id="3" creationId="{985D5C38-3305-4A2E-A85D-02EAE0653212}"/>
          </ac:spMkLst>
        </pc:spChg>
        <pc:spChg chg="add del mod">
          <ac:chgData name="Achraf Moussaid" userId="03a2e7ce-53ea-4e25-be87-7ad6548d38bb" providerId="ADAL" clId="{5487B087-AD5A-41A1-B859-04FA33E3C092}" dt="2024-04-30T20:07:22.723" v="13" actId="11529"/>
          <ac:spMkLst>
            <pc:docMk/>
            <pc:sldMk cId="899035297" sldId="258"/>
            <ac:spMk id="4" creationId="{1DB1FE5A-860B-DEF1-D4D9-8F51317918D1}"/>
          </ac:spMkLst>
        </pc:spChg>
        <pc:spChg chg="add mod">
          <ac:chgData name="Achraf Moussaid" userId="03a2e7ce-53ea-4e25-be87-7ad6548d38bb" providerId="ADAL" clId="{5487B087-AD5A-41A1-B859-04FA33E3C092}" dt="2024-04-30T20:07:46.693" v="17" actId="13822"/>
          <ac:spMkLst>
            <pc:docMk/>
            <pc:sldMk cId="899035297" sldId="258"/>
            <ac:spMk id="5" creationId="{2ED6910D-F2EB-C423-2B77-D41F266FA6A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7CE56-D3DB-47CB-A3DF-9925A438F2F3}" type="datetimeFigureOut">
              <a:rPr lang="fr-CA" smtClean="0"/>
              <a:t>2024-04-30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3EF0A-0CCB-427A-8A95-17E1B6BB1EE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6891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29E3009-C96B-431A-A9B8-151F3BBD4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9" y="4301365"/>
            <a:ext cx="12192000" cy="3619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37500BF-05C0-4D55-A403-614DA4CD02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094740"/>
            <a:ext cx="12192000" cy="20897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5FF1AD6-176C-4A10-B79F-84B8D88B2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225" y="2210305"/>
            <a:ext cx="11511751" cy="1299658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EEE2F0E-41A9-42D8-BD88-4956C11EE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225" y="3602038"/>
            <a:ext cx="11511751" cy="53395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0ACFD9-C0B7-4A48-9E31-8BF1F314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2024-04-30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B50282-5BCA-4D3A-94AF-2C84912DE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853C81-8819-40DC-9094-805DB99E6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070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70F612-C882-427E-B401-11016722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3A8A36E-4663-4796-8210-B2A8B736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2024-04-30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61C43D-C62F-402A-90CA-83E3EB75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3339A0-DE02-4727-91EF-3B2F7CCF0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02088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4F81E63-9630-443B-BFB6-0247E3D6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2024-04-30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EBBED5E-68DB-40B2-8D24-23E47B6E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57F941-B1F9-4F11-90FC-1D3FD5AF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86607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5BC09E-16AC-4580-98E9-02418EB0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B98FD4-2116-4EA0-8D87-B3BD714B1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F266672-9C75-44FB-87B4-E3F68CA6A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E985F3-C3E6-495C-A993-1096E76DF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2024-04-30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8F7EB4-97A1-468E-9A2A-D45CCA979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65E4DC-84FA-481E-B5B5-AE5FBCB3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39968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B65F8-C7CE-4E86-9B84-F937626F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BAD515-97BC-4396-B264-714571E6E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F7CF64-5CE5-481C-820B-3C30C99A6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671854-DBA6-4F00-BD4C-FB18B8E96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2024-04-30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EF3AB8-DD63-44E1-A4D1-A3F0D8CB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66CFB5-D9B4-4ABE-836A-6D70EC29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44989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669598-C04C-41D2-88E4-477DD533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B85027-2B50-42AA-9F34-7E59B1723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30932D-562E-4E34-BDFD-D32FFDFA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2024-04-30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3B97E7-0FA9-4CD8-BE73-3043EAE7B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3DC530-611B-4C7A-9DCE-05A7C259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3877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20621F0-12FA-4B42-9B59-6AD8AB923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98E27AD-BE88-474D-849B-C509C71E8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686500-57F4-4942-93C9-5094AD66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2024-04-30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8A004B-00F4-41CD-9412-748A2533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02B891-CB44-4F08-BC43-2F0FDC09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32214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06923111-8203-4B79-BEAD-E031C2DFE8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440" y="899733"/>
            <a:ext cx="1543050" cy="21145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4CFABC3-E156-4CA3-8D85-1326B76A0D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0579"/>
            <a:ext cx="12192000" cy="53644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EC3A97-691A-4C01-A868-CF93D6CB5D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4224"/>
            <a:ext cx="12192000" cy="83515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B681AE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B681AE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2024-04-30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12901" y="6430304"/>
            <a:ext cx="202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40532DC-AA6C-4921-B626-981D8BA9B57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22468" y="264683"/>
            <a:ext cx="239365" cy="35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1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0DCDD8F-D46A-4666-B8B8-35A7C25CC3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7944"/>
            <a:ext cx="12192000" cy="533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B0A035-BA97-42C7-8BBD-00562D4D6C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6936"/>
            <a:ext cx="12192000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A785B8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A785B8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A785B8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A785B8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A785B8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2024-04-30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06845" y="6430304"/>
            <a:ext cx="2034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95524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D8225C7-A1A5-4DEB-AAE2-E70409CE0B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224"/>
            <a:ext cx="12192000" cy="8382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E676564-779F-401F-9DFB-C95638229F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3121"/>
            <a:ext cx="12192000" cy="5334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8080BB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8080BB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8080BB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8080BB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8080BB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2024-04-30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022067" y="6430304"/>
            <a:ext cx="2119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2916417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5C23620-5D2E-424B-92C0-1DDE3C248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9778"/>
            <a:ext cx="12192000" cy="533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E364DD-3988-45CD-8F1D-400F5613D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6339"/>
            <a:ext cx="12192000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8197B6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8197B6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2024-04-30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016011" y="6430304"/>
            <a:ext cx="212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362642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C9A27B5-EECC-4B18-B7D4-6B83E677D2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2366"/>
            <a:ext cx="12192000" cy="5429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9B8B2AD-7C26-4E6E-91B8-D5C574E48B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8766"/>
            <a:ext cx="12192000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81ADB6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81ADB6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81ADB6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81ADB6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81ADB6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2024-04-30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48729" y="6430304"/>
            <a:ext cx="2043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70084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9C41ED-D25E-48A9-9D4D-76EE7A54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DD61D6-53A8-4C07-9B7E-3EEF53F67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B60A44-AB43-4346-BF82-D4197620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2024-04-30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8072AF-F746-4BD8-BFB4-EB6184876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E2EC91-5709-49E5-B3AA-21348C12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1688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D80AEC-72AB-4628-A1CE-4D0DBAF8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4F7F1-147D-40E9-A942-5C1BCC021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54090F-8318-40CE-96BF-92B9122F6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304C0D-B02B-4A5B-B615-25C64C0E0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2024-04-30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C362B9-A83F-427A-A949-EDA75F61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6007AE-8D2C-41EE-B11B-282A6B22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82553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4AB75-079B-4E6A-89B0-40B4BB01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F77A42-B0CA-4616-A4A8-0348891F8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052495E-1524-467D-AE0C-5ED70A10B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0FF82DA-C09E-4C74-8EC9-011D04AB2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0E6B9ED-4825-43F9-A0E9-44ACD5F23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D12D7D1-008C-4E7F-AF21-891842942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2024-04-30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01603A4-DA98-41A6-B8BA-65D607770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2860E5F-71C2-473B-8FDC-432C05C6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2731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29C0FB0-A966-4F69-9A46-F202225D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21FAC4-AAF6-4C69-A98C-1C2AE7FE9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09277F-787B-42C2-90EA-DDA083330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26193-6046-4F1C-973B-6E9D1040F788}" type="datetimeFigureOut">
              <a:rPr lang="fr-CA" smtClean="0"/>
              <a:t>2024-04-30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0C139A-6638-4528-9476-553ED8CFF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83808F-17DA-45A8-967B-04EFBCAD1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5591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0" r:id="rId3"/>
    <p:sldLayoutId id="2147483650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internetmarketingninjas.com/tools/whats-my-browser-size/" TargetMode="External"/><Relationship Id="rId4" Type="http://schemas.openxmlformats.org/officeDocument/2006/relationships/image" Target="../media/image1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useiconic.com/open/" TargetMode="External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hyperlink" Target="https://octicons.github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fontawesome.com/search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F23FAB3-5CC0-421C-804A-F7CC1252B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225" y="2210305"/>
            <a:ext cx="11511751" cy="1299658"/>
          </a:xfrm>
        </p:spPr>
        <p:txBody>
          <a:bodyPr>
            <a:normAutofit/>
          </a:bodyPr>
          <a:lstStyle/>
          <a:p>
            <a:r>
              <a:rPr lang="fr-CA" dirty="0"/>
              <a:t>Intro aux MediaQuery et Bootstrap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4759DE41-5405-413B-9158-D7C5994CA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225" y="3602038"/>
            <a:ext cx="11511751" cy="533957"/>
          </a:xfrm>
        </p:spPr>
        <p:txBody>
          <a:bodyPr/>
          <a:lstStyle/>
          <a:p>
            <a:r>
              <a:rPr lang="fr-CA" dirty="0"/>
              <a:t>Rencontre #5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A36C74-4658-4018-A83B-4C63AC85C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559" y="5022426"/>
            <a:ext cx="1956881" cy="126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83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Nous avons inséré une feuille </a:t>
            </a:r>
            <a:r>
              <a:rPr lang="fr-CA" b="1" dirty="0"/>
              <a:t>CSS Bootstrap </a:t>
            </a:r>
            <a:r>
              <a:rPr lang="fr-CA" dirty="0"/>
              <a:t>dans notre </a:t>
            </a:r>
            <a:r>
              <a:rPr lang="fr-CA" b="1" dirty="0"/>
              <a:t>&lt;head&gt;</a:t>
            </a:r>
            <a:r>
              <a:rPr lang="fr-CA" dirty="0"/>
              <a:t> et cela nous donne accès à quelques </a:t>
            </a:r>
            <a:r>
              <a:rPr lang="fr-CA" b="1" dirty="0"/>
              <a:t>classes</a:t>
            </a:r>
            <a:r>
              <a:rPr lang="fr-CA" dirty="0"/>
              <a:t> que nous allons visiter :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75A3B"/>
                </a:solidFill>
              </a:rPr>
              <a:t>.container</a:t>
            </a:r>
            <a:r>
              <a:rPr lang="fr-CA" dirty="0"/>
              <a:t>, </a:t>
            </a:r>
            <a:r>
              <a:rPr lang="fr-CA" dirty="0">
                <a:solidFill>
                  <a:srgbClr val="F75A3B"/>
                </a:solidFill>
              </a:rPr>
              <a:t>.container-fluid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75A3B"/>
                </a:solidFill>
              </a:rPr>
              <a:t>.row</a:t>
            </a:r>
            <a:r>
              <a:rPr lang="fr-CA" dirty="0"/>
              <a:t>, </a:t>
            </a:r>
            <a:r>
              <a:rPr lang="fr-CA" dirty="0">
                <a:solidFill>
                  <a:srgbClr val="F75A3B"/>
                </a:solidFill>
              </a:rPr>
              <a:t>.col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75A3B"/>
                </a:solidFill>
              </a:rPr>
              <a:t>.img-fluid</a:t>
            </a:r>
            <a:r>
              <a:rPr lang="fr-CA" dirty="0">
                <a:solidFill>
                  <a:srgbClr val="81ADB6"/>
                </a:solidFill>
              </a:rPr>
              <a:t>,</a:t>
            </a:r>
            <a:r>
              <a:rPr lang="fr-CA" dirty="0">
                <a:solidFill>
                  <a:srgbClr val="F75A3B"/>
                </a:solidFill>
              </a:rPr>
              <a:t> .w-100</a:t>
            </a:r>
            <a:r>
              <a:rPr lang="fr-CA" dirty="0"/>
              <a:t>, </a:t>
            </a:r>
            <a:r>
              <a:rPr lang="fr-CA" dirty="0">
                <a:solidFill>
                  <a:srgbClr val="F75A3B"/>
                </a:solidFill>
              </a:rPr>
              <a:t>.</a:t>
            </a:r>
            <a:r>
              <a:rPr lang="fr-CA" dirty="0" err="1">
                <a:solidFill>
                  <a:srgbClr val="F75A3B"/>
                </a:solidFill>
              </a:rPr>
              <a:t>order</a:t>
            </a:r>
            <a:endParaRPr lang="fr-CA" dirty="0">
              <a:solidFill>
                <a:srgbClr val="F75A3B"/>
              </a:solidFill>
            </a:endParaRP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75A3B"/>
                </a:solidFill>
              </a:rPr>
              <a:t>.text</a:t>
            </a:r>
            <a:r>
              <a:rPr lang="fr-CA" dirty="0">
                <a:solidFill>
                  <a:srgbClr val="81ADB6"/>
                </a:solidFill>
              </a:rPr>
              <a:t>, </a:t>
            </a:r>
            <a:r>
              <a:rPr lang="fr-CA" dirty="0">
                <a:solidFill>
                  <a:srgbClr val="F75A3B"/>
                </a:solidFill>
              </a:rPr>
              <a:t>.</a:t>
            </a:r>
            <a:r>
              <a:rPr lang="fr-CA" dirty="0" err="1">
                <a:solidFill>
                  <a:srgbClr val="F75A3B"/>
                </a:solidFill>
              </a:rPr>
              <a:t>justify</a:t>
            </a:r>
            <a:r>
              <a:rPr lang="fr-CA" dirty="0">
                <a:solidFill>
                  <a:srgbClr val="F75A3B"/>
                </a:solidFill>
              </a:rPr>
              <a:t>-content</a:t>
            </a:r>
            <a:r>
              <a:rPr lang="fr-CA" dirty="0"/>
              <a:t>, </a:t>
            </a:r>
            <a:r>
              <a:rPr lang="fr-CA" dirty="0">
                <a:solidFill>
                  <a:srgbClr val="F75A3B"/>
                </a:solidFill>
              </a:rPr>
              <a:t>.align-item</a:t>
            </a:r>
            <a:r>
              <a:rPr lang="fr-CA" dirty="0"/>
              <a:t>, </a:t>
            </a:r>
            <a:r>
              <a:rPr lang="fr-CA" dirty="0">
                <a:solidFill>
                  <a:srgbClr val="F75A3B"/>
                </a:solidFill>
              </a:rPr>
              <a:t>.align-self</a:t>
            </a:r>
          </a:p>
        </p:txBody>
      </p:sp>
    </p:spTree>
    <p:extLst>
      <p:ext uri="{BB962C8B-B14F-4D97-AF65-F5344CB8AC3E}">
        <p14:creationId xmlns:p14="http://schemas.microsoft.com/office/powerpoint/2010/main" val="3024354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Classes </a:t>
            </a:r>
            <a:r>
              <a:rPr lang="fr-CA">
                <a:solidFill>
                  <a:srgbClr val="F75A3B"/>
                </a:solidFill>
              </a:rPr>
              <a:t>.container</a:t>
            </a:r>
            <a:r>
              <a:rPr lang="fr-CA"/>
              <a:t> et </a:t>
            </a:r>
            <a:r>
              <a:rPr lang="fr-CA">
                <a:solidFill>
                  <a:srgbClr val="F75A3B"/>
                </a:solidFill>
              </a:rPr>
              <a:t>.container-fluid</a:t>
            </a:r>
          </a:p>
          <a:p>
            <a:pPr lvl="1"/>
            <a:r>
              <a:rPr lang="fr-CA"/>
              <a:t>Ces classes servent à créer un conteneur pour une classe </a:t>
            </a:r>
            <a:r>
              <a:rPr lang="fr-CA" b="1"/>
              <a:t>parent</a:t>
            </a:r>
            <a:r>
              <a:rPr lang="fr-CA"/>
              <a:t>. Il est important de placer nos éléments avec la classe </a:t>
            </a:r>
            <a:r>
              <a:rPr lang="fr-CA" b="1"/>
              <a:t>.row </a:t>
            </a:r>
            <a:r>
              <a:rPr lang="fr-CA"/>
              <a:t>(à venir) dans un </a:t>
            </a:r>
            <a:r>
              <a:rPr lang="fr-CA" b="1"/>
              <a:t>.container</a:t>
            </a:r>
            <a:r>
              <a:rPr lang="fr-CA"/>
              <a:t>.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.container</a:t>
            </a:r>
          </a:p>
          <a:p>
            <a:pPr lvl="2"/>
            <a:r>
              <a:rPr lang="fr-CA"/>
              <a:t>Spécifie la </a:t>
            </a:r>
            <a:r>
              <a:rPr lang="fr-CA" b="1"/>
              <a:t>largeur</a:t>
            </a:r>
            <a:r>
              <a:rPr lang="fr-CA"/>
              <a:t> de la boîte en </a:t>
            </a:r>
            <a:r>
              <a:rPr lang="fr-CA" b="1"/>
              <a:t>pixels</a:t>
            </a:r>
            <a:r>
              <a:rPr lang="fr-CA"/>
              <a:t>. Cette largeur varie selon les 5 types d’écran, (xs, sm, md, lg, xl) ce qui en fait une classe « </a:t>
            </a:r>
            <a:r>
              <a:rPr lang="fr-CA" b="1"/>
              <a:t>responsive</a:t>
            </a:r>
            <a:r>
              <a:rPr lang="fr-CA"/>
              <a:t> ».</a:t>
            </a:r>
          </a:p>
          <a:p>
            <a:pPr lvl="2"/>
            <a:r>
              <a:rPr lang="fr-CA" b="1"/>
              <a:t>Centre la boîte</a:t>
            </a:r>
            <a:r>
              <a:rPr lang="fr-CA"/>
              <a:t> dans la page.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B9774D-F11F-4AF5-B9B7-7FC1A1CBD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0" y="4516251"/>
            <a:ext cx="1844504" cy="1454321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E68FDE-F6AD-42D8-A1E6-920F042D1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859" y="4520816"/>
            <a:ext cx="5721531" cy="1443479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BF541B3-838B-42C1-B43D-894BA4781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838" y="4516251"/>
            <a:ext cx="3869162" cy="1452610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547779F-9E12-4619-9272-5F6F6B9A065A}"/>
              </a:ext>
            </a:extLst>
          </p:cNvPr>
          <p:cNvSpPr txBox="1"/>
          <p:nvPr/>
        </p:nvSpPr>
        <p:spPr>
          <a:xfrm>
            <a:off x="269107" y="4069079"/>
            <a:ext cx="1742573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97B6"/>
                </a:solidFill>
              </a:rPr>
              <a:t>Format x-small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9580EF2-391D-42A7-A123-C72C3464AEF6}"/>
              </a:ext>
            </a:extLst>
          </p:cNvPr>
          <p:cNvSpPr txBox="1"/>
          <p:nvPr/>
        </p:nvSpPr>
        <p:spPr>
          <a:xfrm>
            <a:off x="3290132" y="4118737"/>
            <a:ext cx="1742573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97B6"/>
                </a:solidFill>
              </a:rPr>
              <a:t>Format medium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2A26ABB-903A-4DB1-AE67-C45440719C61}"/>
              </a:ext>
            </a:extLst>
          </p:cNvPr>
          <p:cNvSpPr txBox="1"/>
          <p:nvPr/>
        </p:nvSpPr>
        <p:spPr>
          <a:xfrm>
            <a:off x="8383318" y="4103560"/>
            <a:ext cx="1742573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97B6"/>
                </a:solidFill>
              </a:rPr>
              <a:t>Format x-large</a:t>
            </a:r>
          </a:p>
        </p:txBody>
      </p:sp>
    </p:spTree>
    <p:extLst>
      <p:ext uri="{BB962C8B-B14F-4D97-AF65-F5344CB8AC3E}">
        <p14:creationId xmlns:p14="http://schemas.microsoft.com/office/powerpoint/2010/main" val="325802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Classes </a:t>
            </a:r>
            <a:r>
              <a:rPr lang="fr-CA">
                <a:solidFill>
                  <a:srgbClr val="F75A3B"/>
                </a:solidFill>
              </a:rPr>
              <a:t>.container</a:t>
            </a:r>
            <a:r>
              <a:rPr lang="fr-CA"/>
              <a:t> et </a:t>
            </a:r>
            <a:r>
              <a:rPr lang="fr-CA">
                <a:solidFill>
                  <a:srgbClr val="F75A3B"/>
                </a:solidFill>
              </a:rPr>
              <a:t>.container-fluid</a:t>
            </a:r>
          </a:p>
          <a:p>
            <a:pPr lvl="1"/>
            <a:r>
              <a:rPr lang="fr-CA"/>
              <a:t>Ces classes servent à créer un conteneur pour une classe </a:t>
            </a:r>
            <a:r>
              <a:rPr lang="fr-CA" b="1"/>
              <a:t>parent</a:t>
            </a:r>
            <a:r>
              <a:rPr lang="fr-CA"/>
              <a:t>. Il est important de placer nos éléments avec la classe </a:t>
            </a:r>
            <a:r>
              <a:rPr lang="fr-CA" b="1"/>
              <a:t>.row </a:t>
            </a:r>
            <a:r>
              <a:rPr lang="fr-CA"/>
              <a:t>(à venir) dans un </a:t>
            </a:r>
            <a:r>
              <a:rPr lang="fr-CA" b="1"/>
              <a:t>.container</a:t>
            </a:r>
            <a:r>
              <a:rPr lang="fr-CA"/>
              <a:t>.</a:t>
            </a:r>
          </a:p>
          <a:p>
            <a:pPr lvl="1"/>
            <a:endParaRPr lang="fr-CA"/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.container-fluid</a:t>
            </a:r>
          </a:p>
          <a:p>
            <a:pPr lvl="2"/>
            <a:r>
              <a:rPr lang="fr-CA"/>
              <a:t>Spécifie la </a:t>
            </a:r>
            <a:r>
              <a:rPr lang="fr-CA" b="1"/>
              <a:t>largeur</a:t>
            </a:r>
            <a:r>
              <a:rPr lang="fr-CA"/>
              <a:t> de la boîte à 100% en tout temps. C’est une autre tactique qui est « </a:t>
            </a:r>
            <a:r>
              <a:rPr lang="fr-CA" b="1"/>
              <a:t>responsive</a:t>
            </a:r>
            <a:r>
              <a:rPr lang="fr-CA"/>
              <a:t> ».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547779F-9E12-4619-9272-5F6F6B9A065A}"/>
              </a:ext>
            </a:extLst>
          </p:cNvPr>
          <p:cNvSpPr txBox="1"/>
          <p:nvPr/>
        </p:nvSpPr>
        <p:spPr>
          <a:xfrm>
            <a:off x="269107" y="4069079"/>
            <a:ext cx="1742573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97B6"/>
                </a:solidFill>
              </a:rPr>
              <a:t>Format x-small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9580EF2-391D-42A7-A123-C72C3464AEF6}"/>
              </a:ext>
            </a:extLst>
          </p:cNvPr>
          <p:cNvSpPr txBox="1"/>
          <p:nvPr/>
        </p:nvSpPr>
        <p:spPr>
          <a:xfrm>
            <a:off x="3290132" y="4118737"/>
            <a:ext cx="1742573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97B6"/>
                </a:solidFill>
              </a:rPr>
              <a:t>Format medium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2A26ABB-903A-4DB1-AE67-C45440719C61}"/>
              </a:ext>
            </a:extLst>
          </p:cNvPr>
          <p:cNvSpPr txBox="1"/>
          <p:nvPr/>
        </p:nvSpPr>
        <p:spPr>
          <a:xfrm>
            <a:off x="8206969" y="4082141"/>
            <a:ext cx="1742573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97B6"/>
                </a:solidFill>
              </a:rPr>
              <a:t>Format x-large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A4F7F7-8119-4716-89E2-A63054B6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7" y="4578531"/>
            <a:ext cx="2006973" cy="1345475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C8FF28-3D33-4F20-8F84-CA37E5399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54" y="4578531"/>
            <a:ext cx="6220357" cy="138124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8AED99B-7952-4B83-8ACF-2064E12EB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247" y="4578531"/>
            <a:ext cx="2977279" cy="138124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061530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CA"/>
              <a:t> Classes </a:t>
            </a:r>
            <a:r>
              <a:rPr lang="fr-CA">
                <a:solidFill>
                  <a:srgbClr val="F75A3B"/>
                </a:solidFill>
              </a:rPr>
              <a:t>.row</a:t>
            </a:r>
            <a:r>
              <a:rPr lang="fr-CA"/>
              <a:t> et </a:t>
            </a:r>
            <a:r>
              <a:rPr lang="fr-CA">
                <a:solidFill>
                  <a:srgbClr val="F75A3B"/>
                </a:solidFill>
              </a:rPr>
              <a:t>.col</a:t>
            </a:r>
          </a:p>
          <a:p>
            <a:pPr lvl="1"/>
            <a:r>
              <a:rPr lang="fr-CA"/>
              <a:t>Ces classes servent à afficher un contenu dans plusieurs colonnes.</a:t>
            </a:r>
          </a:p>
          <a:p>
            <a:pPr lvl="1"/>
            <a:r>
              <a:rPr lang="fr-CA"/>
              <a:t>Un </a:t>
            </a:r>
            <a:r>
              <a:rPr lang="fr-CA" b="1"/>
              <a:t>parent</a:t>
            </a:r>
            <a:r>
              <a:rPr lang="fr-CA"/>
              <a:t> avec </a:t>
            </a:r>
            <a:r>
              <a:rPr lang="fr-CA">
                <a:solidFill>
                  <a:srgbClr val="F75A3B"/>
                </a:solidFill>
              </a:rPr>
              <a:t>.row </a:t>
            </a:r>
            <a:r>
              <a:rPr lang="fr-CA"/>
              <a:t>va afficher côte-à-côte des </a:t>
            </a:r>
            <a:r>
              <a:rPr lang="fr-CA" b="1"/>
              <a:t>enfants</a:t>
            </a:r>
            <a:r>
              <a:rPr lang="fr-CA"/>
              <a:t> avec </a:t>
            </a:r>
            <a:r>
              <a:rPr lang="fr-CA">
                <a:solidFill>
                  <a:srgbClr val="F75A3B"/>
                </a:solidFill>
              </a:rPr>
              <a:t>.col </a:t>
            </a:r>
            <a:r>
              <a:rPr lang="fr-CA"/>
              <a:t>: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Notons que la couleur de fond et les bordures ont été ajoutées séparément pour avoir un meilleur aperçu des boîtes.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CEE10A-F65D-4460-A835-0342DD35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90" y="2169441"/>
            <a:ext cx="7070418" cy="1154542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BAE576-F12C-4FC3-AD8E-FA73BF426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823" y="3534018"/>
            <a:ext cx="5494351" cy="177113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950399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/>
              <a:t> Classes </a:t>
            </a:r>
            <a:r>
              <a:rPr lang="fr-CA">
                <a:solidFill>
                  <a:srgbClr val="F75A3B"/>
                </a:solidFill>
              </a:rPr>
              <a:t>.row</a:t>
            </a:r>
            <a:r>
              <a:rPr lang="fr-CA"/>
              <a:t> et </a:t>
            </a:r>
            <a:r>
              <a:rPr lang="fr-CA">
                <a:solidFill>
                  <a:srgbClr val="F75A3B"/>
                </a:solidFill>
              </a:rPr>
              <a:t>.col</a:t>
            </a:r>
          </a:p>
          <a:p>
            <a:pPr lvl="1"/>
            <a:r>
              <a:rPr lang="fr-CA"/>
              <a:t>On peut également utiliser les classes </a:t>
            </a:r>
            <a:r>
              <a:rPr lang="fr-CA">
                <a:solidFill>
                  <a:srgbClr val="F75A3B"/>
                </a:solidFill>
              </a:rPr>
              <a:t>.col-N</a:t>
            </a:r>
            <a:r>
              <a:rPr lang="fr-CA"/>
              <a:t>, où N est remplacé par un nombre de 1 à 12. (col-1, col-2, col-3, …, col-11, col-12)</a:t>
            </a:r>
          </a:p>
          <a:p>
            <a:pPr lvl="2"/>
            <a:r>
              <a:rPr lang="fr-CA"/>
              <a:t>Fonctionnement : une </a:t>
            </a:r>
            <a:r>
              <a:rPr lang="fr-CA">
                <a:solidFill>
                  <a:srgbClr val="F75A3B"/>
                </a:solidFill>
              </a:rPr>
              <a:t>.row </a:t>
            </a:r>
            <a:r>
              <a:rPr lang="fr-CA"/>
              <a:t>est divisée en </a:t>
            </a:r>
            <a:r>
              <a:rPr lang="fr-CA" b="1"/>
              <a:t>12</a:t>
            </a:r>
            <a:r>
              <a:rPr lang="fr-CA"/>
              <a:t>, et chaque </a:t>
            </a:r>
            <a:r>
              <a:rPr lang="fr-CA">
                <a:solidFill>
                  <a:srgbClr val="F75A3B"/>
                </a:solidFill>
              </a:rPr>
              <a:t>col-N</a:t>
            </a:r>
            <a:r>
              <a:rPr lang="fr-CA"/>
              <a:t> recevra </a:t>
            </a:r>
            <a:r>
              <a:rPr lang="fr-CA" b="1"/>
              <a:t>N</a:t>
            </a:r>
            <a:r>
              <a:rPr lang="fr-CA"/>
              <a:t> colonnes pour afficher son contenu.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5CB802-AD18-45C9-978C-76A4B74E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520" y="4075623"/>
            <a:ext cx="6407206" cy="2049902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7FB537A-46A5-4BDB-9466-E644E8812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316" y="2867881"/>
            <a:ext cx="5053613" cy="106543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328179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376263" cy="5147506"/>
          </a:xfrm>
        </p:spPr>
        <p:txBody>
          <a:bodyPr/>
          <a:lstStyle/>
          <a:p>
            <a:r>
              <a:rPr lang="fr-CA"/>
              <a:t>Si le total des </a:t>
            </a:r>
            <a:r>
              <a:rPr lang="fr-CA">
                <a:solidFill>
                  <a:srgbClr val="F75A3B"/>
                </a:solidFill>
              </a:rPr>
              <a:t>Col-N</a:t>
            </a:r>
            <a:r>
              <a:rPr lang="fr-CA"/>
              <a:t> est </a:t>
            </a:r>
            <a:r>
              <a:rPr lang="fr-CA" b="1"/>
              <a:t>inférieur</a:t>
            </a:r>
            <a:r>
              <a:rPr lang="fr-CA"/>
              <a:t> à 12 …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r>
              <a:rPr lang="fr-CA"/>
              <a:t>Si le total des </a:t>
            </a:r>
            <a:r>
              <a:rPr lang="fr-CA">
                <a:solidFill>
                  <a:srgbClr val="F75A3B"/>
                </a:solidFill>
              </a:rPr>
              <a:t>Col-N</a:t>
            </a:r>
            <a:r>
              <a:rPr lang="fr-CA"/>
              <a:t> est </a:t>
            </a:r>
            <a:r>
              <a:rPr lang="fr-CA" b="1"/>
              <a:t>supérieur</a:t>
            </a:r>
            <a:r>
              <a:rPr lang="fr-CA"/>
              <a:t> à 12 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88C229-A5CD-4608-91E3-6CEDE0178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17" y="1545103"/>
            <a:ext cx="6362069" cy="1981875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A07070C-4B60-4B02-8E54-7C1D1AC4C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9" y="1607950"/>
            <a:ext cx="4907705" cy="188230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70DF38E-D890-46BE-A0A9-361CBF460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49" y="4220856"/>
            <a:ext cx="4869602" cy="1851820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9628358-2260-4734-9C5E-D18DC1515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217" y="4387456"/>
            <a:ext cx="6362069" cy="1685219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08E5B66-CF92-4E66-B227-3505E808A462}"/>
              </a:ext>
            </a:extLst>
          </p:cNvPr>
          <p:cNvSpPr txBox="1"/>
          <p:nvPr/>
        </p:nvSpPr>
        <p:spPr>
          <a:xfrm>
            <a:off x="5440680" y="4042954"/>
            <a:ext cx="6751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>
                <a:solidFill>
                  <a:srgbClr val="8197B6"/>
                </a:solidFill>
              </a:rPr>
              <a:t>Il ne reste plus assez de place .. la dernière colonne doit se cacher en dessous !</a:t>
            </a:r>
          </a:p>
        </p:txBody>
      </p:sp>
    </p:spTree>
    <p:extLst>
      <p:ext uri="{BB962C8B-B14F-4D97-AF65-F5344CB8AC3E}">
        <p14:creationId xmlns:p14="http://schemas.microsoft.com/office/powerpoint/2010/main" val="1533783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376263" cy="5147506"/>
          </a:xfrm>
        </p:spPr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.w-100</a:t>
            </a:r>
          </a:p>
          <a:p>
            <a:pPr lvl="1"/>
            <a:r>
              <a:rPr lang="fr-CA"/>
              <a:t>On peut forcer un « saut de ligne » aux colonnes avec un div vide qui a la classe </a:t>
            </a:r>
            <a:r>
              <a:rPr lang="fr-CA">
                <a:solidFill>
                  <a:srgbClr val="F75A3B"/>
                </a:solidFill>
              </a:rPr>
              <a:t>.w-100 </a:t>
            </a:r>
            <a:r>
              <a:rPr lang="fr-CA"/>
              <a:t>(width : 100%)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D87BB6B-0DA8-4E2D-B67E-3E28A0E0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32" y="2361589"/>
            <a:ext cx="9419136" cy="154699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17A3336-39ED-4BF2-9456-2EDEBB386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75" y="4125886"/>
            <a:ext cx="7380940" cy="183377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1366596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Classe .</a:t>
            </a:r>
            <a:r>
              <a:rPr lang="fr-CA" b="1" dirty="0">
                <a:solidFill>
                  <a:srgbClr val="F75A3B"/>
                </a:solidFill>
              </a:rPr>
              <a:t>col</a:t>
            </a:r>
            <a:r>
              <a:rPr lang="fr-CA" dirty="0"/>
              <a:t> accompagnée de .</a:t>
            </a:r>
            <a:r>
              <a:rPr lang="fr-CA" b="1" dirty="0"/>
              <a:t>col-N</a:t>
            </a:r>
          </a:p>
          <a:p>
            <a:pPr lvl="1"/>
            <a:r>
              <a:rPr lang="fr-CA" dirty="0"/>
              <a:t>Prend la largeur restante OU partage l’espace restant avec d’autres .</a:t>
            </a:r>
            <a:r>
              <a:rPr lang="fr-CA" b="1" dirty="0">
                <a:solidFill>
                  <a:srgbClr val="F75A3B"/>
                </a:solidFill>
              </a:rPr>
              <a:t>col</a:t>
            </a:r>
            <a:r>
              <a:rPr lang="fr-CA" dirty="0"/>
              <a:t>.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0BD838D-119F-40A5-8682-2A9811E0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21" y="2226856"/>
            <a:ext cx="5467192" cy="950205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07773B6-3C15-4D93-AC35-07A978182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314" y="2021109"/>
            <a:ext cx="5914764" cy="148264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680F9D-F182-4764-B872-186EBB083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314" y="4242316"/>
            <a:ext cx="5914764" cy="141806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986DE8-B832-4E25-B5AC-780801175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21" y="4486178"/>
            <a:ext cx="5467192" cy="96563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2144948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Classe .</a:t>
            </a:r>
            <a:r>
              <a:rPr lang="fr-CA" b="1" dirty="0">
                <a:solidFill>
                  <a:srgbClr val="F75A3B"/>
                </a:solidFill>
              </a:rPr>
              <a:t>col-auto</a:t>
            </a:r>
            <a:r>
              <a:rPr lang="fr-CA" dirty="0"/>
              <a:t> </a:t>
            </a:r>
          </a:p>
          <a:p>
            <a:pPr lvl="1"/>
            <a:r>
              <a:rPr lang="fr-CA" dirty="0"/>
              <a:t>Prend uniquement la largeur nécessaire selon son contenu.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837DBB-629B-433C-809B-452136448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431" y="2330564"/>
            <a:ext cx="4938188" cy="1569856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2511F13-5CA9-4DCF-A585-3B366D2B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557" y="4283635"/>
            <a:ext cx="7795936" cy="164606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434322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E01CD-7D15-4CF3-8AC5-36CFAD21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7FDD6-B13B-4E69-82FD-894EF959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.img-fluid</a:t>
            </a:r>
          </a:p>
          <a:p>
            <a:pPr lvl="1"/>
            <a:r>
              <a:rPr lang="fr-CA"/>
              <a:t>Redimensionne automatiquement les dimensions de l’image selon la largeur dont elle dispose ! À appliquer sur l’élément </a:t>
            </a:r>
            <a:r>
              <a:rPr lang="fr-CA" b="1">
                <a:solidFill>
                  <a:srgbClr val="F75A3B"/>
                </a:solidFill>
              </a:rPr>
              <a:t>&lt;img&gt;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DB4669-6A27-46A0-BD50-10D1240A7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60" y="2294826"/>
            <a:ext cx="8869680" cy="113417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44244A5-49F0-4A4A-990B-8D2CB20F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88" y="3824008"/>
            <a:ext cx="4500489" cy="219975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72ECD84-E51F-490A-8553-ACAFDDFF8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13" y="3824008"/>
            <a:ext cx="5796385" cy="2199759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177286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918829-131D-4C88-8666-B778F7F9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Menu du jour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9EFAF08-EDCC-4FA5-874F-CEAE44548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>
            <a:normAutofit/>
          </a:bodyPr>
          <a:lstStyle/>
          <a:p>
            <a:r>
              <a:rPr lang="fr-CA" dirty="0"/>
              <a:t>Requêtes média</a:t>
            </a:r>
          </a:p>
          <a:p>
            <a:pPr lvl="1"/>
            <a:r>
              <a:rPr lang="fr-CA" dirty="0"/>
              <a:t>media query en CSS</a:t>
            </a:r>
          </a:p>
          <a:p>
            <a:r>
              <a:rPr lang="fr-CA" dirty="0"/>
              <a:t>Javascript</a:t>
            </a:r>
          </a:p>
          <a:p>
            <a:r>
              <a:rPr lang="fr-CA" dirty="0">
                <a:solidFill>
                  <a:srgbClr val="8197B6"/>
                </a:solidFill>
              </a:rPr>
              <a:t>Bootstrap : Système de grilles</a:t>
            </a:r>
          </a:p>
          <a:p>
            <a:pPr lvl="1"/>
            <a:r>
              <a:rPr lang="fr-CA" dirty="0">
                <a:solidFill>
                  <a:srgbClr val="8197B6"/>
                </a:solidFill>
              </a:rPr>
              <a:t>conteneurs, rangées, colonnes</a:t>
            </a:r>
          </a:p>
          <a:p>
            <a:r>
              <a:rPr lang="fr-CA" dirty="0">
                <a:solidFill>
                  <a:srgbClr val="81ADB6"/>
                </a:solidFill>
              </a:rPr>
              <a:t>Classes adaptatives Bootstrap avec points de rupture</a:t>
            </a:r>
          </a:p>
          <a:p>
            <a:pPr lvl="1"/>
            <a:r>
              <a:rPr lang="fr-CA" dirty="0">
                <a:solidFill>
                  <a:srgbClr val="81ADB6"/>
                </a:solidFill>
              </a:rPr>
              <a:t>Classes adaptatives (Breakpoints)</a:t>
            </a:r>
          </a:p>
          <a:p>
            <a:pPr lvl="1"/>
            <a:r>
              <a:rPr lang="fr-CA" dirty="0">
                <a:solidFill>
                  <a:srgbClr val="81ADB6"/>
                </a:solidFill>
              </a:rPr>
              <a:t>Classes-raccourcis</a:t>
            </a:r>
          </a:p>
          <a:p>
            <a:r>
              <a:rPr lang="en-CA" dirty="0">
                <a:solidFill>
                  <a:srgbClr val="A785B8"/>
                </a:solidFill>
              </a:rPr>
              <a:t>Petits plus</a:t>
            </a:r>
            <a:endParaRPr lang="en-CA" sz="2000" dirty="0">
              <a:solidFill>
                <a:srgbClr val="A785B8"/>
              </a:solidFill>
            </a:endParaRPr>
          </a:p>
          <a:p>
            <a:pPr lvl="1"/>
            <a:r>
              <a:rPr lang="fr-CA" dirty="0">
                <a:solidFill>
                  <a:srgbClr val="A785B8"/>
                </a:solidFill>
              </a:rPr>
              <a:t>Icônes avec Font Awesome</a:t>
            </a:r>
          </a:p>
          <a:p>
            <a:pPr lvl="1"/>
            <a:r>
              <a:rPr lang="fr-CA" dirty="0">
                <a:solidFill>
                  <a:srgbClr val="A785B8"/>
                </a:solidFill>
              </a:rPr>
              <a:t>Emmet</a:t>
            </a:r>
          </a:p>
          <a:p>
            <a:pPr lvl="1"/>
            <a:endParaRPr lang="fr-CA" dirty="0">
              <a:solidFill>
                <a:srgbClr val="81ADB6"/>
              </a:solidFill>
            </a:endParaRPr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70260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E01CD-7D15-4CF3-8AC5-36CFAD21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7FDD6-B13B-4E69-82FD-894EF959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.order-N </a:t>
            </a:r>
            <a:r>
              <a:rPr lang="fr-CA"/>
              <a:t>/</a:t>
            </a:r>
            <a:r>
              <a:rPr lang="fr-CA">
                <a:solidFill>
                  <a:srgbClr val="F75A3B"/>
                </a:solidFill>
              </a:rPr>
              <a:t> .order</a:t>
            </a:r>
          </a:p>
          <a:p>
            <a:pPr lvl="1"/>
            <a:r>
              <a:rPr lang="fr-CA"/>
              <a:t>Permet de spécifier l’ordre de chaque </a:t>
            </a:r>
            <a:r>
              <a:rPr lang="fr-CA" b="1"/>
              <a:t>.col</a:t>
            </a:r>
            <a:r>
              <a:rPr lang="fr-CA"/>
              <a:t> dans une même </a:t>
            </a:r>
            <a:r>
              <a:rPr lang="fr-CA" b="1"/>
              <a:t>.row</a:t>
            </a:r>
          </a:p>
          <a:p>
            <a:pPr lvl="1"/>
            <a:endParaRPr lang="fr-CA" b="1"/>
          </a:p>
          <a:p>
            <a:pPr lvl="1"/>
            <a:endParaRPr lang="fr-CA" b="1"/>
          </a:p>
          <a:p>
            <a:pPr lvl="1"/>
            <a:endParaRPr lang="fr-CA" b="1"/>
          </a:p>
          <a:p>
            <a:pPr lvl="1"/>
            <a:endParaRPr lang="fr-CA" b="1"/>
          </a:p>
          <a:p>
            <a:pPr lvl="1"/>
            <a:endParaRPr lang="fr-CA" b="1"/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.order</a:t>
            </a:r>
            <a:r>
              <a:rPr lang="fr-CA"/>
              <a:t> se placera à gauche des colonnes numérotées.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59E9E1-E949-43FE-8CC7-6B57F546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39" y="2238645"/>
            <a:ext cx="5633207" cy="979071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5A39709-B7D8-4050-B078-39F8738BA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055" y="1948984"/>
            <a:ext cx="5686184" cy="155839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0B27575-0F64-40D6-95B6-39D1A8D4F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91" y="4707154"/>
            <a:ext cx="5739595" cy="1189329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9978BDA-32E5-44E4-A172-DEE73ED9E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136" y="4332151"/>
            <a:ext cx="5759896" cy="1808402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478952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E01CD-7D15-4CF3-8AC5-36CFAD21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7FDD6-B13B-4E69-82FD-894EF959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.text</a:t>
            </a:r>
          </a:p>
          <a:p>
            <a:pPr lvl="1"/>
            <a:r>
              <a:rPr lang="fr-CA"/>
              <a:t>Avec </a:t>
            </a:r>
            <a:r>
              <a:rPr lang="fr-CA">
                <a:solidFill>
                  <a:srgbClr val="F75A3B"/>
                </a:solidFill>
              </a:rPr>
              <a:t>.text-center</a:t>
            </a:r>
            <a:r>
              <a:rPr lang="fr-CA"/>
              <a:t>, </a:t>
            </a:r>
            <a:r>
              <a:rPr lang="fr-CA">
                <a:solidFill>
                  <a:srgbClr val="F75A3B"/>
                </a:solidFill>
              </a:rPr>
              <a:t>.text-left</a:t>
            </a:r>
            <a:r>
              <a:rPr lang="fr-CA"/>
              <a:t>, </a:t>
            </a:r>
            <a:r>
              <a:rPr lang="fr-CA">
                <a:solidFill>
                  <a:srgbClr val="F75A3B"/>
                </a:solidFill>
              </a:rPr>
              <a:t>.text-right </a:t>
            </a:r>
            <a:r>
              <a:rPr lang="fr-CA"/>
              <a:t>et </a:t>
            </a:r>
            <a:r>
              <a:rPr lang="fr-CA">
                <a:solidFill>
                  <a:srgbClr val="F75A3B"/>
                </a:solidFill>
              </a:rPr>
              <a:t>.text-justify</a:t>
            </a:r>
            <a:r>
              <a:rPr lang="fr-CA"/>
              <a:t>, on peut aligner le texte d’une colonne.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85E700-16C6-4BC9-8585-AFFA12587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15"/>
          <a:stretch/>
        </p:blipFill>
        <p:spPr>
          <a:xfrm>
            <a:off x="3823556" y="3853190"/>
            <a:ext cx="4326145" cy="2065536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91E58D-83CA-4D89-A65A-906D12116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2587362"/>
            <a:ext cx="6468378" cy="981212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2199169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E01CD-7D15-4CF3-8AC5-36CFAD21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7FDD6-B13B-4E69-82FD-894EF959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.justify-content-center</a:t>
            </a:r>
          </a:p>
          <a:p>
            <a:pPr lvl="1"/>
            <a:r>
              <a:rPr lang="fr-CA"/>
              <a:t>Centre les colonnes d’une </a:t>
            </a:r>
            <a:r>
              <a:rPr lang="fr-CA">
                <a:solidFill>
                  <a:srgbClr val="F75A3B"/>
                </a:solidFill>
              </a:rPr>
              <a:t>.row</a:t>
            </a:r>
            <a:r>
              <a:rPr lang="fr-CA"/>
              <a:t> si la largeur des </a:t>
            </a:r>
            <a:r>
              <a:rPr lang="fr-CA">
                <a:solidFill>
                  <a:srgbClr val="F75A3B"/>
                </a:solidFill>
              </a:rPr>
              <a:t>.col </a:t>
            </a:r>
            <a:r>
              <a:rPr lang="fr-CA"/>
              <a:t>est moindre que 12.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2BE5B92-C688-490D-BDFE-0561C3AB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37" y="2091859"/>
            <a:ext cx="5559119" cy="136882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3CACD06-574C-4053-ACCB-BBF28350A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121" y="3686315"/>
            <a:ext cx="5390953" cy="2265020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1188191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E01CD-7D15-4CF3-8AC5-36CFAD21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7FDD6-B13B-4E69-82FD-894EF959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.justify-content-center</a:t>
            </a:r>
          </a:p>
          <a:p>
            <a:pPr lvl="1"/>
            <a:r>
              <a:rPr lang="fr-CA"/>
              <a:t>Il existe aussi quelques variantes similaires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4A2FEBE-5613-43F8-9106-475889F5F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45" y="2178150"/>
            <a:ext cx="4584752" cy="1599786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84C6BBE-04D7-424F-A3F6-E346758C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18" y="3966908"/>
            <a:ext cx="4681806" cy="202108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21BA500-29E1-4C37-9A21-CB5FD67AF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504" y="2178150"/>
            <a:ext cx="4772295" cy="163120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550775B-020D-4C90-9FF1-2A611AF4B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978" y="3966908"/>
            <a:ext cx="4820821" cy="2050340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219723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E01CD-7D15-4CF3-8AC5-36CFAD21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7FDD6-B13B-4E69-82FD-894EF959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.justify-content-center</a:t>
            </a:r>
          </a:p>
          <a:p>
            <a:pPr lvl="1"/>
            <a:r>
              <a:rPr lang="fr-CA"/>
              <a:t>Il existe aussi quelques variantes similaires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DDAB77-B6CB-4666-A242-C0B96B2A9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060585"/>
            <a:ext cx="4987834" cy="1720907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E284AF9-6879-468C-8414-8E6E477E9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955736"/>
            <a:ext cx="4987834" cy="1898319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7D3B78A-8BBB-48F4-943F-D53C65D60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035" y="2060586"/>
            <a:ext cx="5077030" cy="1720906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0AF2DB3-4085-4AE6-87FF-4E87FF891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989" y="3955736"/>
            <a:ext cx="5154076" cy="1894737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264290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5FD8C-55E8-4FCF-A555-D2D059A4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E7F95-72D4-48CB-BECA-FDE86C9BC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 b="1">
                <a:solidFill>
                  <a:srgbClr val="F75A3B"/>
                </a:solidFill>
              </a:rPr>
              <a:t>.align-items</a:t>
            </a:r>
          </a:p>
          <a:p>
            <a:pPr lvl="1"/>
            <a:r>
              <a:rPr lang="fr-CA"/>
              <a:t>À appliquer à un </a:t>
            </a:r>
            <a:r>
              <a:rPr lang="fr-CA" b="1">
                <a:solidFill>
                  <a:srgbClr val="F75A3B"/>
                </a:solidFill>
              </a:rPr>
              <a:t>.row</a:t>
            </a:r>
            <a:r>
              <a:rPr lang="fr-CA"/>
              <a:t>, permet d’aligner verticalement ses </a:t>
            </a:r>
            <a:r>
              <a:rPr lang="fr-CA" b="1"/>
              <a:t>.col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EA72BF-65E6-4937-A936-8B7D3906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82" y="2361386"/>
            <a:ext cx="5355449" cy="1461119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7B6C8B5-936D-4218-AA46-E1F57B489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51" y="4141159"/>
            <a:ext cx="5307232" cy="168464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BD3F1F1-98BB-414C-AF04-DEED2295C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125" y="2361387"/>
            <a:ext cx="5426142" cy="146111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1B11805-750C-4CFF-B242-2A41AFFCC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703" y="4141159"/>
            <a:ext cx="5480564" cy="1733987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485506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5FD8C-55E8-4FCF-A555-D2D059A4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E7F95-72D4-48CB-BECA-FDE86C9BC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 b="1">
                <a:solidFill>
                  <a:srgbClr val="F75A3B"/>
                </a:solidFill>
              </a:rPr>
              <a:t>.align-items</a:t>
            </a:r>
          </a:p>
          <a:p>
            <a:pPr lvl="1"/>
            <a:r>
              <a:rPr lang="fr-CA"/>
              <a:t>À appliquer à un </a:t>
            </a:r>
            <a:r>
              <a:rPr lang="fr-CA" b="1">
                <a:solidFill>
                  <a:srgbClr val="F75A3B"/>
                </a:solidFill>
              </a:rPr>
              <a:t>.row</a:t>
            </a:r>
            <a:r>
              <a:rPr lang="fr-CA"/>
              <a:t>, permet d’aligner verticalement ses </a:t>
            </a:r>
            <a:r>
              <a:rPr lang="fr-CA" b="1"/>
              <a:t>.col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0CDF18-08FE-41B0-8C9A-56029B118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373" y="2385147"/>
            <a:ext cx="5307232" cy="143551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F9733E4-FC69-4BCF-987F-51AB018B7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156" y="4164919"/>
            <a:ext cx="5391450" cy="166362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182862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5FD8C-55E8-4FCF-A555-D2D059A4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E7F95-72D4-48CB-BECA-FDE86C9BC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 b="1">
                <a:solidFill>
                  <a:srgbClr val="F75A3B"/>
                </a:solidFill>
              </a:rPr>
              <a:t>.align-self</a:t>
            </a:r>
          </a:p>
          <a:p>
            <a:pPr lvl="1"/>
            <a:r>
              <a:rPr lang="fr-CA"/>
              <a:t>À appliquer sur un élément </a:t>
            </a:r>
            <a:r>
              <a:rPr lang="fr-CA" b="1">
                <a:solidFill>
                  <a:srgbClr val="F75A3B"/>
                </a:solidFill>
              </a:rPr>
              <a:t>.col</a:t>
            </a:r>
            <a:r>
              <a:rPr lang="fr-CA"/>
              <a:t>, l’aligne verticalement individuellement.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63A2B3-1DBF-4D72-AA1B-0F31EF7A8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670" y="3799084"/>
            <a:ext cx="7795695" cy="230085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F3E1047-A890-4481-A325-B708A9784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992" y="1993971"/>
            <a:ext cx="8101768" cy="1649742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4098659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5FD8C-55E8-4FCF-A555-D2D059A4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E7F95-72D4-48CB-BECA-FDE86C9BC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A"/>
              <a:t>Classe </a:t>
            </a:r>
            <a:r>
              <a:rPr lang="fr-CA" b="1">
                <a:solidFill>
                  <a:srgbClr val="F75A3B"/>
                </a:solidFill>
              </a:rPr>
              <a:t>.row </a:t>
            </a:r>
            <a:r>
              <a:rPr lang="fr-CA"/>
              <a:t>dans un élément </a:t>
            </a:r>
            <a:r>
              <a:rPr lang="fr-CA" b="1">
                <a:solidFill>
                  <a:srgbClr val="F75A3B"/>
                </a:solidFill>
              </a:rPr>
              <a:t>.col</a:t>
            </a:r>
            <a:endParaRPr lang="fr-CA" b="1"/>
          </a:p>
          <a:p>
            <a:pPr lvl="1"/>
            <a:r>
              <a:rPr lang="fr-CA"/>
              <a:t>Bien entendu, on peut insérer des rangées plus petites au sein d’une colonne.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Ici, notre 2</a:t>
            </a:r>
            <a:r>
              <a:rPr lang="fr-CA" baseline="30000"/>
              <a:t>e</a:t>
            </a:r>
            <a:r>
              <a:rPr lang="fr-CA"/>
              <a:t> colonne contient 2 rangées plus petites.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0870359-02E9-4AF7-A31A-5B144FC3E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2" y="2364377"/>
            <a:ext cx="4127085" cy="3038405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D8398ED-C92A-480F-AA7C-75DC1B44D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151" y="2632164"/>
            <a:ext cx="7430207" cy="2377441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549404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5FD8C-55E8-4FCF-A555-D2D059A4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E7F95-72D4-48CB-BECA-FDE86C9BC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/>
              <a:t>Classe </a:t>
            </a:r>
            <a:r>
              <a:rPr lang="fr-CA" b="1">
                <a:solidFill>
                  <a:srgbClr val="F75A3B"/>
                </a:solidFill>
              </a:rPr>
              <a:t>.row </a:t>
            </a:r>
            <a:r>
              <a:rPr lang="fr-CA"/>
              <a:t>dans un élément </a:t>
            </a:r>
            <a:r>
              <a:rPr lang="fr-CA" b="1">
                <a:solidFill>
                  <a:srgbClr val="F75A3B"/>
                </a:solidFill>
              </a:rPr>
              <a:t>.col</a:t>
            </a:r>
            <a:endParaRPr lang="fr-CA" b="1"/>
          </a:p>
          <a:p>
            <a:pPr lvl="1"/>
            <a:r>
              <a:rPr lang="fr-CA"/>
              <a:t>On peut même utiliser des </a:t>
            </a:r>
            <a:r>
              <a:rPr lang="fr-CA">
                <a:solidFill>
                  <a:srgbClr val="F75A3B"/>
                </a:solidFill>
              </a:rPr>
              <a:t>col-N</a:t>
            </a:r>
            <a:r>
              <a:rPr lang="fr-CA"/>
              <a:t> dans les sous-rangées. Ces colonnes se partagent à leur tour l’espace en </a:t>
            </a:r>
            <a:r>
              <a:rPr lang="fr-CA" b="1"/>
              <a:t>12 parties</a:t>
            </a:r>
            <a:r>
              <a:rPr lang="fr-CA"/>
              <a:t>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F74D48-1825-4403-90B8-12408D8B1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0" y="2488475"/>
            <a:ext cx="4253188" cy="340144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F632090-56A8-4A96-B4FC-41968AEB8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285" y="2645228"/>
            <a:ext cx="7280242" cy="3135085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85174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D5C38-3305-4A2E-A85D-02EAE0653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8713954" cy="51475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dirty="0"/>
              <a:t>Un site Web se doit d’avoir une apparence « </a:t>
            </a:r>
            <a:r>
              <a:rPr lang="fr-CA" b="1" dirty="0"/>
              <a:t>réactive</a:t>
            </a:r>
            <a:r>
              <a:rPr lang="fr-CA" dirty="0"/>
              <a:t> » / « </a:t>
            </a:r>
            <a:r>
              <a:rPr lang="fr-CA" b="1" dirty="0"/>
              <a:t>responsive</a:t>
            </a:r>
            <a:r>
              <a:rPr lang="fr-CA" dirty="0"/>
              <a:t> » afin d’accommoder les utilisateurs selon le type d’appareil utilisé.</a:t>
            </a:r>
          </a:p>
          <a:p>
            <a:pPr lvl="1"/>
            <a:r>
              <a:rPr lang="fr-CA" dirty="0"/>
              <a:t>En CSS, il existe les « </a:t>
            </a:r>
            <a:r>
              <a:rPr lang="fr-CA" b="1" dirty="0"/>
              <a:t>requêtes média </a:t>
            </a:r>
            <a:r>
              <a:rPr lang="fr-CA" dirty="0"/>
              <a:t>» à cette fin.</a:t>
            </a:r>
            <a:endParaRPr lang="fr-CA" dirty="0">
              <a:cs typeface="Calibri"/>
            </a:endParaRPr>
          </a:p>
          <a:p>
            <a:pPr lvl="1"/>
            <a:endParaRPr lang="fr-CA" dirty="0"/>
          </a:p>
          <a:p>
            <a:r>
              <a:rPr lang="fr-CA" dirty="0"/>
              <a:t>Les tailles d’écran peuvent être séparées en cinq types :</a:t>
            </a:r>
            <a:endParaRPr lang="fr-CA" dirty="0">
              <a:cs typeface="Calibri"/>
            </a:endParaRPr>
          </a:p>
          <a:p>
            <a:pPr lvl="1"/>
            <a:r>
              <a:rPr lang="fr-CA" dirty="0"/>
              <a:t>«</a:t>
            </a:r>
            <a:r>
              <a:rPr lang="fr-CA" b="1" dirty="0"/>
              <a:t> </a:t>
            </a:r>
            <a:r>
              <a:rPr lang="fr-CA" b="1" dirty="0">
                <a:solidFill>
                  <a:srgbClr val="81ADB6"/>
                </a:solidFill>
              </a:rPr>
              <a:t>x-</a:t>
            </a:r>
            <a:r>
              <a:rPr lang="fr-CA" b="1" dirty="0" err="1">
                <a:solidFill>
                  <a:srgbClr val="81ADB6"/>
                </a:solidFill>
              </a:rPr>
              <a:t>small</a:t>
            </a:r>
            <a:r>
              <a:rPr lang="fr-CA" b="1" dirty="0"/>
              <a:t> </a:t>
            </a:r>
            <a:r>
              <a:rPr lang="fr-CA" dirty="0"/>
              <a:t>» : Moins de 576 pixels</a:t>
            </a:r>
            <a:endParaRPr lang="fr-CA" dirty="0">
              <a:cs typeface="Calibri"/>
            </a:endParaRPr>
          </a:p>
          <a:p>
            <a:pPr lvl="1"/>
            <a:r>
              <a:rPr lang="fr-CA" dirty="0"/>
              <a:t>«</a:t>
            </a:r>
            <a:r>
              <a:rPr lang="fr-CA" b="1" dirty="0"/>
              <a:t> </a:t>
            </a:r>
            <a:r>
              <a:rPr lang="fr-CA" b="1" dirty="0" err="1">
                <a:solidFill>
                  <a:srgbClr val="8197B6"/>
                </a:solidFill>
              </a:rPr>
              <a:t>small</a:t>
            </a:r>
            <a:r>
              <a:rPr lang="fr-CA" b="1" dirty="0"/>
              <a:t> </a:t>
            </a:r>
            <a:r>
              <a:rPr lang="fr-CA" dirty="0"/>
              <a:t>» : 576 à 768 pixels</a:t>
            </a:r>
            <a:endParaRPr lang="fr-CA" dirty="0">
              <a:cs typeface="Calibri"/>
            </a:endParaRPr>
          </a:p>
          <a:p>
            <a:pPr lvl="1"/>
            <a:r>
              <a:rPr lang="fr-CA" dirty="0"/>
              <a:t>« </a:t>
            </a:r>
            <a:r>
              <a:rPr lang="fr-CA" b="1" dirty="0"/>
              <a:t>medium</a:t>
            </a:r>
            <a:r>
              <a:rPr lang="fr-CA" dirty="0"/>
              <a:t> » : 768 à 992 pixels</a:t>
            </a:r>
            <a:endParaRPr lang="fr-CA" dirty="0">
              <a:cs typeface="Calibri"/>
            </a:endParaRPr>
          </a:p>
          <a:p>
            <a:pPr lvl="1"/>
            <a:r>
              <a:rPr lang="fr-CA" dirty="0"/>
              <a:t>« </a:t>
            </a:r>
            <a:r>
              <a:rPr lang="fr-CA" b="1" dirty="0">
                <a:solidFill>
                  <a:srgbClr val="A785B8"/>
                </a:solidFill>
              </a:rPr>
              <a:t>large</a:t>
            </a:r>
            <a:r>
              <a:rPr lang="fr-CA" dirty="0"/>
              <a:t> » : 992 à 1200 pixels</a:t>
            </a:r>
            <a:endParaRPr lang="fr-CA" dirty="0">
              <a:cs typeface="Calibri"/>
            </a:endParaRPr>
          </a:p>
          <a:p>
            <a:pPr lvl="1"/>
            <a:r>
              <a:rPr lang="fr-CA" dirty="0"/>
              <a:t>« </a:t>
            </a:r>
            <a:r>
              <a:rPr lang="fr-CA" b="1" dirty="0">
                <a:solidFill>
                  <a:srgbClr val="B681AE"/>
                </a:solidFill>
              </a:rPr>
              <a:t>x-large</a:t>
            </a:r>
            <a:r>
              <a:rPr lang="fr-CA" dirty="0"/>
              <a:t> » : Plus de 1200 pixels</a:t>
            </a:r>
            <a:endParaRPr lang="fr-CA" dirty="0">
              <a:cs typeface="Calibri"/>
            </a:endParaRPr>
          </a:p>
          <a:p>
            <a:pPr lvl="1"/>
            <a:r>
              <a:rPr lang="fr-CA" dirty="0"/>
              <a:t>« </a:t>
            </a:r>
            <a:r>
              <a:rPr lang="fr-CA" b="1" dirty="0">
                <a:solidFill>
                  <a:srgbClr val="E351E7"/>
                </a:solidFill>
              </a:rPr>
              <a:t>xx-large</a:t>
            </a:r>
            <a:r>
              <a:rPr lang="fr-CA" dirty="0"/>
              <a:t> » : Plus de 1400 pixels</a:t>
            </a:r>
            <a:endParaRPr lang="fr-CA" dirty="0">
              <a:cs typeface="Calibri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3F4478A-0C2D-4D19-B1BC-44FB0820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614" y="5149768"/>
            <a:ext cx="744582" cy="74458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1430202-FAA1-493B-8430-01895561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Requêtes média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C1F6931-F26B-42EA-9E20-F8C376879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300" y="1029457"/>
            <a:ext cx="1066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FF815FE-E362-4DC6-9985-AE64C7FBD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05" y="4029114"/>
            <a:ext cx="2241309" cy="224130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D034366-28E9-4189-914B-703761EF9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257" y="2571538"/>
            <a:ext cx="1809206" cy="1809206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85946753-E251-4BA4-AA8D-B14C2CE26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28" y="3539634"/>
            <a:ext cx="444137" cy="60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4D0D2B5-37B0-4274-A54E-8FE8ACA41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614" y="4380744"/>
            <a:ext cx="602757" cy="602757"/>
          </a:xfrm>
          <a:prstGeom prst="rect">
            <a:avLst/>
          </a:prstGeom>
        </p:spPr>
      </p:pic>
      <p:sp>
        <p:nvSpPr>
          <p:cNvPr id="5" name="Parchemin : vertical 4">
            <a:extLst>
              <a:ext uri="{FF2B5EF4-FFF2-40B4-BE49-F238E27FC236}">
                <a16:creationId xmlns:a16="http://schemas.microsoft.com/office/drawing/2014/main" id="{2ED6910D-F2EB-C423-2B77-D41F266FA6A2}"/>
              </a:ext>
            </a:extLst>
          </p:cNvPr>
          <p:cNvSpPr/>
          <p:nvPr/>
        </p:nvSpPr>
        <p:spPr>
          <a:xfrm>
            <a:off x="7164280" y="3841012"/>
            <a:ext cx="2387874" cy="2133660"/>
          </a:xfrm>
          <a:prstGeom prst="verticalScrol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>
                <a:hlinkClick r:id="rId5"/>
              </a:rPr>
              <a:t>Outil pour mesurer les dimensions du </a:t>
            </a:r>
            <a:r>
              <a:rPr lang="fr-CA" dirty="0" err="1">
                <a:hlinkClick r:id="rId5"/>
              </a:rPr>
              <a:t>Viewport</a:t>
            </a:r>
            <a:endParaRPr lang="fr-CA" dirty="0">
              <a:cs typeface="Calibri"/>
            </a:endParaRPr>
          </a:p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99035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479E5-E7F4-4985-A6D1-E29E900D0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Points de rupture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94FACF-9A49-49C3-8DFF-501613EB5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Abordons d’autres </a:t>
            </a:r>
            <a:r>
              <a:rPr lang="fr-CA" b="1" dirty="0"/>
              <a:t>classes</a:t>
            </a:r>
            <a:r>
              <a:rPr lang="fr-CA" dirty="0"/>
              <a:t> </a:t>
            </a:r>
            <a:r>
              <a:rPr lang="fr-CA" b="1" dirty="0"/>
              <a:t>CSS Bootstrap </a:t>
            </a:r>
            <a:r>
              <a:rPr lang="fr-CA" dirty="0"/>
              <a:t>qui permettent un design  « responsive » personnalisé :</a:t>
            </a:r>
          </a:p>
          <a:p>
            <a:pPr lvl="1"/>
            <a:r>
              <a:rPr lang="fr-CA" dirty="0"/>
              <a:t> </a:t>
            </a:r>
            <a:r>
              <a:rPr lang="fr-CA" b="1" dirty="0"/>
              <a:t>Breakpoints</a:t>
            </a:r>
            <a:r>
              <a:rPr lang="fr-CA" dirty="0"/>
              <a:t> avec sm, md, lg, xl, </a:t>
            </a:r>
            <a:r>
              <a:rPr lang="fr-CA" dirty="0" err="1"/>
              <a:t>xxl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75A3B"/>
                </a:solidFill>
              </a:rPr>
              <a:t>.d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75A3B"/>
                </a:solidFill>
              </a:rPr>
              <a:t>.m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75A3B"/>
                </a:solidFill>
              </a:rPr>
              <a:t>.p</a:t>
            </a:r>
          </a:p>
        </p:txBody>
      </p:sp>
    </p:spTree>
    <p:extLst>
      <p:ext uri="{BB962C8B-B14F-4D97-AF65-F5344CB8AC3E}">
        <p14:creationId xmlns:p14="http://schemas.microsoft.com/office/powerpoint/2010/main" val="1661970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3A001-179B-4B30-AD33-4E43C7FF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Points de rupture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20B368-CAB9-4331-B7DA-6C420BE1C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Les classes </a:t>
            </a:r>
            <a:r>
              <a:rPr lang="fr-CA" b="1"/>
              <a:t>Bootstrap</a:t>
            </a:r>
            <a:r>
              <a:rPr lang="fr-CA"/>
              <a:t> que nous avons abordées peuvent être combinées avec des « </a:t>
            </a:r>
            <a:r>
              <a:rPr lang="fr-CA" b="1"/>
              <a:t>points de rupture </a:t>
            </a:r>
            <a:r>
              <a:rPr lang="fr-CA"/>
              <a:t>». Ces </a:t>
            </a:r>
            <a:r>
              <a:rPr lang="fr-CA" b="1"/>
              <a:t>points de rupture </a:t>
            </a:r>
            <a:r>
              <a:rPr lang="fr-CA"/>
              <a:t>permettent de moduler le comportement d’un élément selon la largeur du viewport.</a:t>
            </a:r>
          </a:p>
          <a:p>
            <a:r>
              <a:rPr lang="fr-CA"/>
              <a:t>Les classes prendront généralement la forme suivante :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DDAB5B"/>
                </a:solidFill>
              </a:rPr>
              <a:t>.classe</a:t>
            </a:r>
            <a:r>
              <a:rPr lang="fr-CA"/>
              <a:t>-</a:t>
            </a:r>
            <a:r>
              <a:rPr lang="fr-CA">
                <a:solidFill>
                  <a:srgbClr val="F75A3B"/>
                </a:solidFill>
              </a:rPr>
              <a:t>BREAKPOINT</a:t>
            </a:r>
            <a:r>
              <a:rPr lang="fr-CA"/>
              <a:t>-valeur</a:t>
            </a:r>
          </a:p>
          <a:p>
            <a:r>
              <a:rPr lang="fr-CA" b="1"/>
              <a:t>BREAKPOINT</a:t>
            </a:r>
            <a:r>
              <a:rPr lang="fr-CA"/>
              <a:t> est une expression parmi : </a:t>
            </a:r>
            <a:r>
              <a:rPr lang="fr-CA" b="1">
                <a:solidFill>
                  <a:srgbClr val="8197B6"/>
                </a:solidFill>
              </a:rPr>
              <a:t>sm</a:t>
            </a:r>
            <a:r>
              <a:rPr lang="fr-CA"/>
              <a:t>, </a:t>
            </a:r>
            <a:r>
              <a:rPr lang="fr-CA" b="1">
                <a:solidFill>
                  <a:srgbClr val="8080BB"/>
                </a:solidFill>
              </a:rPr>
              <a:t>md</a:t>
            </a:r>
            <a:r>
              <a:rPr lang="fr-CA"/>
              <a:t>, </a:t>
            </a:r>
            <a:r>
              <a:rPr lang="fr-CA" b="1">
                <a:solidFill>
                  <a:srgbClr val="A785B8"/>
                </a:solidFill>
              </a:rPr>
              <a:t>lg</a:t>
            </a:r>
            <a:r>
              <a:rPr lang="fr-CA"/>
              <a:t> ou </a:t>
            </a:r>
            <a:r>
              <a:rPr lang="fr-CA" b="1">
                <a:solidFill>
                  <a:srgbClr val="B681AE"/>
                </a:solidFill>
              </a:rPr>
              <a:t>xl</a:t>
            </a:r>
            <a:r>
              <a:rPr lang="fr-CA"/>
              <a:t>. (small, medium, large ou x-large)</a:t>
            </a:r>
          </a:p>
          <a:p>
            <a:r>
              <a:rPr lang="fr-CA"/>
              <a:t>Des exemples : 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DDAB5B"/>
                </a:solidFill>
              </a:rPr>
              <a:t>.col</a:t>
            </a:r>
            <a:r>
              <a:rPr lang="fr-CA"/>
              <a:t>-</a:t>
            </a:r>
            <a:r>
              <a:rPr lang="fr-CA">
                <a:solidFill>
                  <a:srgbClr val="F75A3B"/>
                </a:solidFill>
              </a:rPr>
              <a:t>md</a:t>
            </a:r>
            <a:r>
              <a:rPr lang="fr-CA"/>
              <a:t>-3  		(la classe </a:t>
            </a:r>
            <a:r>
              <a:rPr lang="fr-CA" b="1"/>
              <a:t>col-3</a:t>
            </a:r>
            <a:r>
              <a:rPr lang="fr-CA"/>
              <a:t> avec le breakpoint </a:t>
            </a:r>
            <a:r>
              <a:rPr lang="fr-CA" b="1"/>
              <a:t>md</a:t>
            </a:r>
            <a:r>
              <a:rPr lang="fr-CA"/>
              <a:t>)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DDAB5B"/>
                </a:solidFill>
              </a:rPr>
              <a:t>.align-items</a:t>
            </a:r>
            <a:r>
              <a:rPr lang="fr-CA"/>
              <a:t>-</a:t>
            </a:r>
            <a:r>
              <a:rPr lang="fr-CA">
                <a:solidFill>
                  <a:srgbClr val="F75A3B"/>
                </a:solidFill>
              </a:rPr>
              <a:t>lg</a:t>
            </a:r>
            <a:r>
              <a:rPr lang="fr-CA"/>
              <a:t>-start  	(la classe </a:t>
            </a:r>
            <a:r>
              <a:rPr lang="fr-CA" b="1"/>
              <a:t>align-items-start</a:t>
            </a:r>
            <a:r>
              <a:rPr lang="fr-CA"/>
              <a:t> avec le breakpoint </a:t>
            </a:r>
            <a:r>
              <a:rPr lang="fr-CA" b="1"/>
              <a:t>lg</a:t>
            </a:r>
            <a:r>
              <a:rPr lang="fr-CA"/>
              <a:t>)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DDAB5B"/>
                </a:solidFill>
              </a:rPr>
              <a:t>.order</a:t>
            </a:r>
            <a:r>
              <a:rPr lang="fr-CA"/>
              <a:t>-</a:t>
            </a:r>
            <a:r>
              <a:rPr lang="fr-CA">
                <a:solidFill>
                  <a:srgbClr val="F75A3B"/>
                </a:solidFill>
              </a:rPr>
              <a:t>sm</a:t>
            </a:r>
            <a:r>
              <a:rPr lang="fr-CA"/>
              <a:t>-2  		(la classe </a:t>
            </a:r>
            <a:r>
              <a:rPr lang="fr-CA" b="1"/>
              <a:t>order-2</a:t>
            </a:r>
            <a:r>
              <a:rPr lang="fr-CA"/>
              <a:t> avec le breakpoint </a:t>
            </a:r>
            <a:r>
              <a:rPr lang="fr-CA" b="1"/>
              <a:t>sm</a:t>
            </a:r>
            <a:r>
              <a:rPr lang="fr-CA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229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3A001-179B-4B30-AD33-4E43C7FF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Points de rupture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20B368-CAB9-4331-B7DA-6C420BE1C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Le comportement de ces classes avec </a:t>
            </a:r>
            <a:r>
              <a:rPr lang="fr-CA" b="1"/>
              <a:t>points de rupture </a:t>
            </a:r>
            <a:r>
              <a:rPr lang="fr-CA"/>
              <a:t>est le suivant :</a:t>
            </a:r>
          </a:p>
          <a:p>
            <a:pPr lvl="1"/>
            <a:r>
              <a:rPr lang="fr-CA"/>
              <a:t>Lorsque le </a:t>
            </a:r>
            <a:r>
              <a:rPr lang="fr-CA" b="1"/>
              <a:t>breakpoint</a:t>
            </a:r>
            <a:r>
              <a:rPr lang="fr-CA"/>
              <a:t> est atteint, la classe et sa valeur deviennent </a:t>
            </a:r>
            <a:r>
              <a:rPr lang="fr-CA" b="1"/>
              <a:t>effectives</a:t>
            </a:r>
            <a:r>
              <a:rPr lang="fr-CA"/>
              <a:t>.</a:t>
            </a:r>
          </a:p>
          <a:p>
            <a:r>
              <a:rPr lang="fr-CA"/>
              <a:t>Exemple :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DDAB5B"/>
                </a:solidFill>
              </a:rPr>
              <a:t>.align-items</a:t>
            </a:r>
            <a:r>
              <a:rPr lang="fr-CA"/>
              <a:t>-</a:t>
            </a:r>
            <a:r>
              <a:rPr lang="fr-CA">
                <a:solidFill>
                  <a:srgbClr val="F75A3B"/>
                </a:solidFill>
              </a:rPr>
              <a:t>lg</a:t>
            </a:r>
            <a:r>
              <a:rPr lang="fr-CA"/>
              <a:t>-end : Dès que le viewport mesurera au moins </a:t>
            </a:r>
            <a:r>
              <a:rPr lang="fr-CA" b="1"/>
              <a:t>992 pixels </a:t>
            </a:r>
            <a:r>
              <a:rPr lang="fr-CA"/>
              <a:t>(taille « large »), les colonnes seront </a:t>
            </a:r>
            <a:r>
              <a:rPr lang="fr-CA" b="1"/>
              <a:t>verticalement alignées</a:t>
            </a:r>
            <a:r>
              <a:rPr lang="fr-CA"/>
              <a:t> vers le bas.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8310BB-18BE-4433-8E6D-321C723DF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39" y="4474669"/>
            <a:ext cx="4109977" cy="1031758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AB15592-B749-478E-9575-76DC64449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899" y="3969967"/>
            <a:ext cx="2396273" cy="1926061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E6C2D4B-1C18-4807-974C-96BBEA7CE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155" y="3969967"/>
            <a:ext cx="4801758" cy="1777878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1483ED5-B1D8-4D36-AE14-9308CACDEA1D}"/>
              </a:ext>
            </a:extLst>
          </p:cNvPr>
          <p:cNvSpPr txBox="1"/>
          <p:nvPr/>
        </p:nvSpPr>
        <p:spPr>
          <a:xfrm>
            <a:off x="4794069" y="3517217"/>
            <a:ext cx="239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ADB6"/>
                </a:solidFill>
              </a:rPr>
              <a:t>Moins de 992 pixels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A55E375-71B6-46EE-BCA7-B849C06F7036}"/>
              </a:ext>
            </a:extLst>
          </p:cNvPr>
          <p:cNvSpPr txBox="1"/>
          <p:nvPr/>
        </p:nvSpPr>
        <p:spPr>
          <a:xfrm>
            <a:off x="8604069" y="3517217"/>
            <a:ext cx="239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ADB6"/>
                </a:solidFill>
              </a:rPr>
              <a:t>Plus de 992 pixels :</a:t>
            </a:r>
          </a:p>
        </p:txBody>
      </p:sp>
    </p:spTree>
    <p:extLst>
      <p:ext uri="{BB962C8B-B14F-4D97-AF65-F5344CB8AC3E}">
        <p14:creationId xmlns:p14="http://schemas.microsoft.com/office/powerpoint/2010/main" val="2793619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3A001-179B-4B30-AD33-4E43C7FF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Points de rupture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20B368-CAB9-4331-B7DA-6C420BE1C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A"/>
              <a:t>On peut également combiner plusieurs classes avec </a:t>
            </a:r>
            <a:r>
              <a:rPr lang="fr-CA" b="1"/>
              <a:t>points de rupture </a:t>
            </a:r>
            <a:r>
              <a:rPr lang="fr-CA"/>
              <a:t>: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r>
              <a:rPr lang="fr-CA"/>
              <a:t>Le résultat est sur la prochaine diapo.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42EC1F8-9061-499F-B48A-0B5B4F98B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362" y="2123173"/>
            <a:ext cx="8005275" cy="1540958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BDE8624-3356-4EA6-94AC-0D85273B0ABB}"/>
              </a:ext>
            </a:extLst>
          </p:cNvPr>
          <p:cNvSpPr/>
          <p:nvPr/>
        </p:nvSpPr>
        <p:spPr>
          <a:xfrm>
            <a:off x="4199709" y="2383971"/>
            <a:ext cx="672737" cy="1045029"/>
          </a:xfrm>
          <a:prstGeom prst="rect">
            <a:avLst/>
          </a:prstGeom>
          <a:noFill/>
          <a:ln w="19050">
            <a:solidFill>
              <a:srgbClr val="81ADB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97BAB1-EA37-4475-9721-0A414811F481}"/>
              </a:ext>
            </a:extLst>
          </p:cNvPr>
          <p:cNvSpPr/>
          <p:nvPr/>
        </p:nvSpPr>
        <p:spPr>
          <a:xfrm>
            <a:off x="4972595" y="2383971"/>
            <a:ext cx="1049382" cy="1045029"/>
          </a:xfrm>
          <a:prstGeom prst="rect">
            <a:avLst/>
          </a:prstGeom>
          <a:noFill/>
          <a:ln w="19050">
            <a:solidFill>
              <a:srgbClr val="81ADB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BACE33-1621-4909-AE2D-BC76796EB70A}"/>
              </a:ext>
            </a:extLst>
          </p:cNvPr>
          <p:cNvSpPr/>
          <p:nvPr/>
        </p:nvSpPr>
        <p:spPr>
          <a:xfrm>
            <a:off x="6122126" y="2371137"/>
            <a:ext cx="1049382" cy="1045029"/>
          </a:xfrm>
          <a:prstGeom prst="rect">
            <a:avLst/>
          </a:prstGeom>
          <a:noFill/>
          <a:ln w="19050">
            <a:solidFill>
              <a:srgbClr val="81ADB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99AACCEE-86CE-4677-86D4-13D5140E3105}"/>
              </a:ext>
            </a:extLst>
          </p:cNvPr>
          <p:cNvCxnSpPr>
            <a:cxnSpLocks/>
          </p:cNvCxnSpPr>
          <p:nvPr/>
        </p:nvCxnSpPr>
        <p:spPr>
          <a:xfrm>
            <a:off x="4536077" y="3526971"/>
            <a:ext cx="0" cy="607423"/>
          </a:xfrm>
          <a:prstGeom prst="straightConnector1">
            <a:avLst/>
          </a:prstGeom>
          <a:ln w="5715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8D2F0660-8E51-415A-A3C9-1EB6E7599D77}"/>
              </a:ext>
            </a:extLst>
          </p:cNvPr>
          <p:cNvSpPr txBox="1"/>
          <p:nvPr/>
        </p:nvSpPr>
        <p:spPr>
          <a:xfrm>
            <a:off x="4051660" y="4710146"/>
            <a:ext cx="360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ADB6"/>
                </a:solidFill>
              </a:rPr>
              <a:t>S’appliqueront dès </a:t>
            </a:r>
            <a:r>
              <a:rPr lang="fr-CA" b="1">
                <a:solidFill>
                  <a:srgbClr val="81ADB6"/>
                </a:solidFill>
              </a:rPr>
              <a:t>&gt;768 </a:t>
            </a:r>
            <a:r>
              <a:rPr lang="fr-CA">
                <a:solidFill>
                  <a:srgbClr val="81ADB6"/>
                </a:solidFill>
              </a:rPr>
              <a:t>pixels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805E77A-17C8-415A-B556-DE21A67F8C80}"/>
              </a:ext>
            </a:extLst>
          </p:cNvPr>
          <p:cNvSpPr txBox="1"/>
          <p:nvPr/>
        </p:nvSpPr>
        <p:spPr>
          <a:xfrm>
            <a:off x="2712720" y="4286794"/>
            <a:ext cx="267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ADB6"/>
                </a:solidFill>
              </a:rPr>
              <a:t>S’appliqueront </a:t>
            </a:r>
            <a:r>
              <a:rPr lang="fr-CA" b="1">
                <a:solidFill>
                  <a:srgbClr val="81ADB6"/>
                </a:solidFill>
              </a:rPr>
              <a:t>par défaut</a:t>
            </a:r>
            <a:r>
              <a:rPr lang="fr-CA">
                <a:solidFill>
                  <a:srgbClr val="81ADB6"/>
                </a:solidFill>
              </a:rPr>
              <a:t>.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96FF429-3546-4C7A-9A3E-D5BDE32147E7}"/>
              </a:ext>
            </a:extLst>
          </p:cNvPr>
          <p:cNvSpPr txBox="1"/>
          <p:nvPr/>
        </p:nvSpPr>
        <p:spPr>
          <a:xfrm>
            <a:off x="6095999" y="4286794"/>
            <a:ext cx="360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ADB6"/>
                </a:solidFill>
              </a:rPr>
              <a:t>S’appliqueront dès </a:t>
            </a:r>
            <a:r>
              <a:rPr lang="fr-CA" b="1">
                <a:solidFill>
                  <a:srgbClr val="81ADB6"/>
                </a:solidFill>
              </a:rPr>
              <a:t>&gt;1200 </a:t>
            </a:r>
            <a:r>
              <a:rPr lang="fr-CA">
                <a:solidFill>
                  <a:srgbClr val="81ADB6"/>
                </a:solidFill>
              </a:rPr>
              <a:t>pixels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BBEC62C7-5201-4405-8BCE-86A37A26C5E8}"/>
              </a:ext>
            </a:extLst>
          </p:cNvPr>
          <p:cNvCxnSpPr>
            <a:cxnSpLocks/>
          </p:cNvCxnSpPr>
          <p:nvPr/>
        </p:nvCxnSpPr>
        <p:spPr>
          <a:xfrm>
            <a:off x="6693625" y="3526971"/>
            <a:ext cx="0" cy="607423"/>
          </a:xfrm>
          <a:prstGeom prst="straightConnector1">
            <a:avLst/>
          </a:prstGeom>
          <a:ln w="5715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030D845-BB97-4F4E-BBD1-7D2B56B4E04D}"/>
              </a:ext>
            </a:extLst>
          </p:cNvPr>
          <p:cNvCxnSpPr>
            <a:cxnSpLocks/>
          </p:cNvCxnSpPr>
          <p:nvPr/>
        </p:nvCxnSpPr>
        <p:spPr>
          <a:xfrm>
            <a:off x="5591991" y="3526971"/>
            <a:ext cx="0" cy="1183175"/>
          </a:xfrm>
          <a:prstGeom prst="straightConnector1">
            <a:avLst/>
          </a:prstGeom>
          <a:ln w="5715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16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3A001-179B-4B30-AD33-4E43C7FF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Points de rupture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20B368-CAB9-4331-B7DA-6C420BE1C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On peut également combiner plusieurs classes avec </a:t>
            </a:r>
            <a:r>
              <a:rPr lang="fr-CA" b="1"/>
              <a:t>points de rupture </a:t>
            </a:r>
            <a:r>
              <a:rPr lang="fr-CA"/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D730A9-279B-4F29-8D02-8B1396E2B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90" y="2353075"/>
            <a:ext cx="3202577" cy="1367472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3C09B4E-EE09-4E9B-B9D1-84D627590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518" y="2354417"/>
            <a:ext cx="5440803" cy="1366130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563EC49-235F-4C9A-A639-6E5C6FE2B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58" y="4738175"/>
            <a:ext cx="9385663" cy="1396709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04A93E6-9944-4654-A012-0B7319D23415}"/>
              </a:ext>
            </a:extLst>
          </p:cNvPr>
          <p:cNvSpPr txBox="1"/>
          <p:nvPr/>
        </p:nvSpPr>
        <p:spPr>
          <a:xfrm>
            <a:off x="1779815" y="1893577"/>
            <a:ext cx="248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81ADB6"/>
                </a:solidFill>
              </a:rPr>
              <a:t>Jusqu’à 768 pixels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6FE7C88-0069-4EFA-BF36-CFD0FBF6DAF1}"/>
              </a:ext>
            </a:extLst>
          </p:cNvPr>
          <p:cNvSpPr txBox="1"/>
          <p:nvPr/>
        </p:nvSpPr>
        <p:spPr>
          <a:xfrm>
            <a:off x="7240016" y="1893577"/>
            <a:ext cx="175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81ADB6"/>
                </a:solidFill>
              </a:rPr>
              <a:t>Dès 768 pixels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AF6EFD2-2FE7-4E0B-827B-063891A1D8FD}"/>
              </a:ext>
            </a:extLst>
          </p:cNvPr>
          <p:cNvSpPr txBox="1"/>
          <p:nvPr/>
        </p:nvSpPr>
        <p:spPr>
          <a:xfrm>
            <a:off x="4992899" y="4226535"/>
            <a:ext cx="175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81ADB6"/>
                </a:solidFill>
              </a:rPr>
              <a:t>Dès 1200 pixels</a:t>
            </a:r>
          </a:p>
        </p:txBody>
      </p:sp>
    </p:spTree>
    <p:extLst>
      <p:ext uri="{BB962C8B-B14F-4D97-AF65-F5344CB8AC3E}">
        <p14:creationId xmlns:p14="http://schemas.microsoft.com/office/powerpoint/2010/main" val="1688542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3A001-179B-4B30-AD33-4E43C7FF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Points de rupture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20B368-CAB9-4331-B7DA-6C420BE1C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5395"/>
            <a:ext cx="10515600" cy="5147506"/>
          </a:xfrm>
        </p:spPr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.d</a:t>
            </a:r>
          </a:p>
          <a:p>
            <a:pPr lvl="1"/>
            <a:r>
              <a:rPr lang="fr-CA"/>
              <a:t>À utiliser avec la syntaxe </a:t>
            </a:r>
            <a:r>
              <a:rPr lang="fr-CA">
                <a:solidFill>
                  <a:srgbClr val="F75A3B"/>
                </a:solidFill>
              </a:rPr>
              <a:t>.d</a:t>
            </a:r>
            <a:r>
              <a:rPr lang="fr-CA"/>
              <a:t>-</a:t>
            </a:r>
            <a:r>
              <a:rPr lang="fr-CA">
                <a:solidFill>
                  <a:srgbClr val="DDAB5B"/>
                </a:solidFill>
              </a:rPr>
              <a:t>type_boîte </a:t>
            </a:r>
            <a:r>
              <a:rPr lang="fr-CA"/>
              <a:t>où </a:t>
            </a:r>
            <a:r>
              <a:rPr lang="fr-CA" b="1"/>
              <a:t>type_boîte </a:t>
            </a:r>
            <a:r>
              <a:rPr lang="fr-CA"/>
              <a:t>est inline, block, inline-block ou none. (Ex : </a:t>
            </a:r>
            <a:r>
              <a:rPr lang="fr-CA" i="1">
                <a:solidFill>
                  <a:srgbClr val="DDAB5B"/>
                </a:solidFill>
              </a:rPr>
              <a:t>.d-none</a:t>
            </a:r>
            <a:r>
              <a:rPr lang="fr-CA"/>
              <a:t>, </a:t>
            </a:r>
            <a:r>
              <a:rPr lang="fr-CA" i="1">
                <a:solidFill>
                  <a:srgbClr val="DDAB5B"/>
                </a:solidFill>
              </a:rPr>
              <a:t>.d-inline</a:t>
            </a:r>
            <a:r>
              <a:rPr lang="fr-CA"/>
              <a:t>)</a:t>
            </a:r>
          </a:p>
          <a:p>
            <a:pPr lvl="1"/>
            <a:r>
              <a:rPr lang="fr-CA"/>
              <a:t>C’est un simple raccourci pour changer le type de boîte d’un élément.</a:t>
            </a:r>
          </a:p>
          <a:p>
            <a:pPr lvl="1"/>
            <a:r>
              <a:rPr lang="fr-CA"/>
              <a:t>On peut utiliser cette classe avec les </a:t>
            </a:r>
            <a:r>
              <a:rPr lang="fr-CA" b="1"/>
              <a:t>points de rupture </a:t>
            </a:r>
            <a:r>
              <a:rPr lang="fr-CA"/>
              <a:t>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57B4858-23A3-40AA-9097-31260B0A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48" y="3154624"/>
            <a:ext cx="8359864" cy="1280271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0C536CB-36E3-46D1-9BC2-21F378153A39}"/>
              </a:ext>
            </a:extLst>
          </p:cNvPr>
          <p:cNvSpPr txBox="1"/>
          <p:nvPr/>
        </p:nvSpPr>
        <p:spPr>
          <a:xfrm>
            <a:off x="531407" y="4936597"/>
            <a:ext cx="4994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ADB6"/>
                </a:solidFill>
              </a:rPr>
              <a:t>Prend 4 colonnes de large si l’écran fait </a:t>
            </a:r>
            <a:r>
              <a:rPr lang="fr-CA" b="1">
                <a:solidFill>
                  <a:srgbClr val="81ADB6"/>
                </a:solidFill>
              </a:rPr>
              <a:t>&gt;544 </a:t>
            </a:r>
            <a:r>
              <a:rPr lang="fr-CA">
                <a:solidFill>
                  <a:srgbClr val="81ADB6"/>
                </a:solidFill>
              </a:rPr>
              <a:t>pixels.</a:t>
            </a:r>
          </a:p>
          <a:p>
            <a:r>
              <a:rPr lang="fr-CA" b="1">
                <a:solidFill>
                  <a:srgbClr val="81ADB6"/>
                </a:solidFill>
              </a:rPr>
              <a:t>Ne s’affiche pas </a:t>
            </a:r>
            <a:r>
              <a:rPr lang="fr-CA">
                <a:solidFill>
                  <a:srgbClr val="81ADB6"/>
                </a:solidFill>
              </a:rPr>
              <a:t>par défaut. </a:t>
            </a:r>
            <a:r>
              <a:rPr lang="fr-CA" b="1">
                <a:solidFill>
                  <a:srgbClr val="81ADB6"/>
                </a:solidFill>
              </a:rPr>
              <a:t>S’affiche </a:t>
            </a:r>
            <a:r>
              <a:rPr lang="fr-CA">
                <a:solidFill>
                  <a:srgbClr val="81ADB6"/>
                </a:solidFill>
              </a:rPr>
              <a:t>et devient un «</a:t>
            </a:r>
            <a:r>
              <a:rPr lang="fr-CA" b="1">
                <a:solidFill>
                  <a:srgbClr val="81ADB6"/>
                </a:solidFill>
              </a:rPr>
              <a:t> block </a:t>
            </a:r>
            <a:r>
              <a:rPr lang="fr-CA">
                <a:solidFill>
                  <a:srgbClr val="81ADB6"/>
                </a:solidFill>
              </a:rPr>
              <a:t>» si l’écran fait </a:t>
            </a:r>
            <a:r>
              <a:rPr lang="fr-CA" b="1">
                <a:solidFill>
                  <a:srgbClr val="81ADB6"/>
                </a:solidFill>
              </a:rPr>
              <a:t>&gt;544 </a:t>
            </a:r>
            <a:r>
              <a:rPr lang="fr-CA">
                <a:solidFill>
                  <a:srgbClr val="81ADB6"/>
                </a:solidFill>
              </a:rPr>
              <a:t>pixels.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7C0BB7F-64BB-4393-94BC-4767D9FD3CC9}"/>
              </a:ext>
            </a:extLst>
          </p:cNvPr>
          <p:cNvCxnSpPr>
            <a:cxnSpLocks/>
          </p:cNvCxnSpPr>
          <p:nvPr/>
        </p:nvCxnSpPr>
        <p:spPr>
          <a:xfrm flipH="1">
            <a:off x="3242853" y="3794759"/>
            <a:ext cx="369027" cy="1141838"/>
          </a:xfrm>
          <a:prstGeom prst="straightConnector1">
            <a:avLst/>
          </a:prstGeom>
          <a:ln w="57150">
            <a:solidFill>
              <a:srgbClr val="81ADB6">
                <a:alpha val="38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9056609-7AC4-4DAF-AD6A-888D35D99264}"/>
              </a:ext>
            </a:extLst>
          </p:cNvPr>
          <p:cNvSpPr txBox="1"/>
          <p:nvPr/>
        </p:nvSpPr>
        <p:spPr>
          <a:xfrm>
            <a:off x="6096000" y="4936597"/>
            <a:ext cx="499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ADB6"/>
                </a:solidFill>
              </a:rPr>
              <a:t>Prend 8 colonnes de large si l’écran fait </a:t>
            </a:r>
            <a:r>
              <a:rPr lang="fr-CA" b="1">
                <a:solidFill>
                  <a:srgbClr val="81ADB6"/>
                </a:solidFill>
              </a:rPr>
              <a:t>&gt;544 </a:t>
            </a:r>
            <a:r>
              <a:rPr lang="fr-CA">
                <a:solidFill>
                  <a:srgbClr val="81ADB6"/>
                </a:solidFill>
              </a:rPr>
              <a:t>pixels.</a:t>
            </a:r>
          </a:p>
          <a:p>
            <a:r>
              <a:rPr lang="fr-CA">
                <a:solidFill>
                  <a:srgbClr val="81ADB6"/>
                </a:solidFill>
              </a:rPr>
              <a:t>Sinon en prend 12.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AE7BF88-F92E-4ACB-B1E7-6E84DA2E8AD3}"/>
              </a:ext>
            </a:extLst>
          </p:cNvPr>
          <p:cNvCxnSpPr>
            <a:cxnSpLocks/>
          </p:cNvCxnSpPr>
          <p:nvPr/>
        </p:nvCxnSpPr>
        <p:spPr>
          <a:xfrm>
            <a:off x="5212080" y="4082143"/>
            <a:ext cx="883920" cy="854454"/>
          </a:xfrm>
          <a:prstGeom prst="straightConnector1">
            <a:avLst/>
          </a:prstGeom>
          <a:ln w="57150">
            <a:solidFill>
              <a:srgbClr val="81ADB6">
                <a:alpha val="38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243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3A001-179B-4B30-AD33-4E43C7FF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Points de rupture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20B368-CAB9-4331-B7DA-6C420BE1C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.d</a:t>
            </a:r>
          </a:p>
          <a:p>
            <a:pPr lvl="1"/>
            <a:r>
              <a:rPr lang="fr-CA"/>
              <a:t>À utiliser avec la syntaxe </a:t>
            </a:r>
            <a:r>
              <a:rPr lang="fr-CA">
                <a:solidFill>
                  <a:srgbClr val="F75A3B"/>
                </a:solidFill>
              </a:rPr>
              <a:t>.d</a:t>
            </a:r>
            <a:r>
              <a:rPr lang="fr-CA"/>
              <a:t>-</a:t>
            </a:r>
            <a:r>
              <a:rPr lang="fr-CA">
                <a:solidFill>
                  <a:srgbClr val="DDAB5B"/>
                </a:solidFill>
              </a:rPr>
              <a:t>type_boîte </a:t>
            </a:r>
            <a:r>
              <a:rPr lang="fr-CA"/>
              <a:t>où </a:t>
            </a:r>
            <a:r>
              <a:rPr lang="fr-CA" b="1"/>
              <a:t>type_boîte </a:t>
            </a:r>
            <a:r>
              <a:rPr lang="fr-CA"/>
              <a:t>est inline, block, inline-block ou none. (Ex : </a:t>
            </a:r>
            <a:r>
              <a:rPr lang="fr-CA" i="1">
                <a:solidFill>
                  <a:srgbClr val="DDAB5B"/>
                </a:solidFill>
              </a:rPr>
              <a:t>.d-none</a:t>
            </a:r>
            <a:r>
              <a:rPr lang="fr-CA"/>
              <a:t>, </a:t>
            </a:r>
            <a:r>
              <a:rPr lang="fr-CA" i="1">
                <a:solidFill>
                  <a:srgbClr val="DDAB5B"/>
                </a:solidFill>
              </a:rPr>
              <a:t>.d-inline</a:t>
            </a:r>
            <a:r>
              <a:rPr lang="fr-CA"/>
              <a:t>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57B4858-23A3-40AA-9097-31260B0A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68" y="2466631"/>
            <a:ext cx="8359864" cy="1280271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9429712-4989-4391-B704-D59C4A153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14" y="4658447"/>
            <a:ext cx="3892463" cy="1426198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FE95CD2-F846-4FA2-A157-BB9C14E53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682" y="4658447"/>
            <a:ext cx="7348804" cy="1426197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6FC27F6-84E2-44A5-8EB6-BCAF02F99868}"/>
              </a:ext>
            </a:extLst>
          </p:cNvPr>
          <p:cNvSpPr txBox="1"/>
          <p:nvPr/>
        </p:nvSpPr>
        <p:spPr>
          <a:xfrm>
            <a:off x="7396465" y="4196796"/>
            <a:ext cx="175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81ADB6"/>
                </a:solidFill>
              </a:rPr>
              <a:t>Dès &gt;544 pixels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FD4D16F-0036-420F-AB0E-9749C86F82D2}"/>
              </a:ext>
            </a:extLst>
          </p:cNvPr>
          <p:cNvSpPr txBox="1"/>
          <p:nvPr/>
        </p:nvSpPr>
        <p:spPr>
          <a:xfrm>
            <a:off x="1711791" y="4206946"/>
            <a:ext cx="123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81ADB6"/>
                </a:solidFill>
              </a:rPr>
              <a:t>Par défaut</a:t>
            </a:r>
          </a:p>
        </p:txBody>
      </p:sp>
    </p:spTree>
    <p:extLst>
      <p:ext uri="{BB962C8B-B14F-4D97-AF65-F5344CB8AC3E}">
        <p14:creationId xmlns:p14="http://schemas.microsoft.com/office/powerpoint/2010/main" val="1997557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6B014B-7628-49C2-89B5-96A213FB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Points de rupture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142050-01FA-4C3F-9395-30BCFABC7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Classes </a:t>
            </a:r>
            <a:r>
              <a:rPr lang="fr-CA" dirty="0">
                <a:solidFill>
                  <a:srgbClr val="F75A3B"/>
                </a:solidFill>
              </a:rPr>
              <a:t>.m</a:t>
            </a:r>
            <a:r>
              <a:rPr lang="fr-CA" dirty="0"/>
              <a:t> et </a:t>
            </a:r>
            <a:r>
              <a:rPr lang="fr-CA" dirty="0">
                <a:solidFill>
                  <a:srgbClr val="F75A3B"/>
                </a:solidFill>
              </a:rPr>
              <a:t>.p</a:t>
            </a:r>
          </a:p>
          <a:p>
            <a:pPr lvl="1"/>
            <a:r>
              <a:rPr lang="fr-CA" dirty="0"/>
              <a:t>Raccourcis pour ajouter du </a:t>
            </a:r>
            <a:r>
              <a:rPr lang="fr-CA" b="1" dirty="0" err="1"/>
              <a:t>margin</a:t>
            </a:r>
            <a:r>
              <a:rPr lang="fr-CA" dirty="0"/>
              <a:t> et du </a:t>
            </a:r>
            <a:r>
              <a:rPr lang="fr-CA" b="1" dirty="0" err="1"/>
              <a:t>padding</a:t>
            </a:r>
            <a:r>
              <a:rPr lang="fr-CA" dirty="0"/>
              <a:t>. </a:t>
            </a:r>
          </a:p>
          <a:p>
            <a:r>
              <a:rPr lang="fr-CA" dirty="0"/>
              <a:t>Syntaxe : .</a:t>
            </a:r>
            <a:r>
              <a:rPr lang="fr-CA" dirty="0" err="1">
                <a:solidFill>
                  <a:srgbClr val="F75A3B"/>
                </a:solidFill>
              </a:rPr>
              <a:t>m</a:t>
            </a:r>
            <a:r>
              <a:rPr lang="fr-CA" dirty="0" err="1">
                <a:solidFill>
                  <a:srgbClr val="DDAB5B"/>
                </a:solidFill>
              </a:rPr>
              <a:t>direction</a:t>
            </a:r>
            <a:r>
              <a:rPr lang="fr-CA" dirty="0"/>
              <a:t>-</a:t>
            </a:r>
            <a:r>
              <a:rPr lang="fr-CA" dirty="0">
                <a:solidFill>
                  <a:srgbClr val="B681AE"/>
                </a:solidFill>
              </a:rPr>
              <a:t>taille</a:t>
            </a:r>
            <a:r>
              <a:rPr lang="fr-CA" dirty="0"/>
              <a:t> et .</a:t>
            </a:r>
            <a:r>
              <a:rPr lang="fr-CA" dirty="0" err="1">
                <a:solidFill>
                  <a:srgbClr val="F75A3B"/>
                </a:solidFill>
              </a:rPr>
              <a:t>p</a:t>
            </a:r>
            <a:r>
              <a:rPr lang="fr-CA" dirty="0" err="1">
                <a:solidFill>
                  <a:srgbClr val="DDAB5B"/>
                </a:solidFill>
              </a:rPr>
              <a:t>direction</a:t>
            </a:r>
            <a:r>
              <a:rPr lang="fr-CA" dirty="0"/>
              <a:t>-</a:t>
            </a:r>
            <a:r>
              <a:rPr lang="fr-CA" dirty="0">
                <a:solidFill>
                  <a:srgbClr val="B681AE"/>
                </a:solidFill>
              </a:rPr>
              <a:t>taille</a:t>
            </a:r>
          </a:p>
          <a:p>
            <a:pPr lvl="1"/>
            <a:r>
              <a:rPr lang="fr-CA" dirty="0"/>
              <a:t>Direction :</a:t>
            </a:r>
          </a:p>
          <a:p>
            <a:pPr lvl="2"/>
            <a:r>
              <a:rPr lang="fr-CA" b="1" dirty="0"/>
              <a:t>t</a:t>
            </a:r>
            <a:r>
              <a:rPr lang="fr-CA" dirty="0"/>
              <a:t> (top), </a:t>
            </a:r>
            <a:r>
              <a:rPr lang="fr-CA" b="1" dirty="0"/>
              <a:t>b</a:t>
            </a:r>
            <a:r>
              <a:rPr lang="fr-CA" dirty="0"/>
              <a:t> (</a:t>
            </a:r>
            <a:r>
              <a:rPr lang="fr-CA" dirty="0" err="1"/>
              <a:t>bottom</a:t>
            </a:r>
            <a:r>
              <a:rPr lang="fr-CA" dirty="0"/>
              <a:t>), </a:t>
            </a:r>
            <a:r>
              <a:rPr lang="fr-CA" b="1" dirty="0"/>
              <a:t>s</a:t>
            </a:r>
            <a:r>
              <a:rPr lang="fr-CA" dirty="0"/>
              <a:t> (start – avant </a:t>
            </a:r>
            <a:r>
              <a:rPr lang="fr-CA" dirty="0" err="1"/>
              <a:t>left</a:t>
            </a:r>
            <a:r>
              <a:rPr lang="fr-CA" dirty="0"/>
              <a:t>), </a:t>
            </a:r>
            <a:r>
              <a:rPr lang="fr-CA" b="1" dirty="0"/>
              <a:t>e</a:t>
            </a:r>
            <a:r>
              <a:rPr lang="fr-CA" dirty="0"/>
              <a:t> (end – avant right), </a:t>
            </a:r>
            <a:r>
              <a:rPr lang="fr-CA" b="1" dirty="0"/>
              <a:t>x</a:t>
            </a:r>
            <a:r>
              <a:rPr lang="fr-CA" dirty="0"/>
              <a:t> (</a:t>
            </a:r>
            <a:r>
              <a:rPr lang="fr-CA" dirty="0" err="1"/>
              <a:t>left</a:t>
            </a:r>
            <a:r>
              <a:rPr lang="fr-CA" dirty="0"/>
              <a:t> et right) ou </a:t>
            </a:r>
            <a:r>
              <a:rPr lang="fr-CA" b="1" dirty="0"/>
              <a:t>y</a:t>
            </a:r>
            <a:r>
              <a:rPr lang="fr-CA" dirty="0"/>
              <a:t> (top et </a:t>
            </a:r>
            <a:r>
              <a:rPr lang="fr-CA" dirty="0" err="1"/>
              <a:t>bottom</a:t>
            </a:r>
            <a:r>
              <a:rPr lang="fr-CA" dirty="0"/>
              <a:t>).</a:t>
            </a:r>
          </a:p>
          <a:p>
            <a:pPr lvl="1"/>
            <a:r>
              <a:rPr lang="fr-CA" dirty="0"/>
              <a:t>Taille :</a:t>
            </a:r>
          </a:p>
          <a:p>
            <a:pPr lvl="2"/>
            <a:r>
              <a:rPr lang="fr-CA" dirty="0"/>
              <a:t>Un nombre quelconque, mesuré en REM. (Unité CSS relative à la taille du texte)</a:t>
            </a:r>
          </a:p>
          <a:p>
            <a:r>
              <a:rPr lang="fr-CA" dirty="0"/>
              <a:t>Exemples :</a:t>
            </a:r>
          </a:p>
          <a:p>
            <a:pPr lvl="1"/>
            <a:r>
              <a:rPr lang="fr-CA" dirty="0"/>
              <a:t>.</a:t>
            </a:r>
            <a:r>
              <a:rPr lang="fr-CA" dirty="0">
                <a:solidFill>
                  <a:srgbClr val="F75A3B"/>
                </a:solidFill>
              </a:rPr>
              <a:t>m</a:t>
            </a:r>
            <a:r>
              <a:rPr lang="fr-CA" dirty="0">
                <a:solidFill>
                  <a:srgbClr val="DDAB5B"/>
                </a:solidFill>
              </a:rPr>
              <a:t>t</a:t>
            </a:r>
            <a:r>
              <a:rPr lang="fr-CA" dirty="0"/>
              <a:t>-</a:t>
            </a:r>
            <a:r>
              <a:rPr lang="fr-CA" dirty="0">
                <a:solidFill>
                  <a:srgbClr val="B681AE"/>
                </a:solidFill>
              </a:rPr>
              <a:t>5</a:t>
            </a:r>
            <a:r>
              <a:rPr lang="fr-CA" dirty="0"/>
              <a:t> 		 (</a:t>
            </a:r>
            <a:r>
              <a:rPr lang="fr-CA" dirty="0" err="1"/>
              <a:t>margin</a:t>
            </a:r>
            <a:r>
              <a:rPr lang="fr-CA" dirty="0"/>
              <a:t>-top de 5 rem)</a:t>
            </a:r>
          </a:p>
          <a:p>
            <a:pPr lvl="1"/>
            <a:r>
              <a:rPr lang="fr-CA" dirty="0"/>
              <a:t>.</a:t>
            </a:r>
            <a:r>
              <a:rPr lang="fr-CA" dirty="0">
                <a:solidFill>
                  <a:srgbClr val="F75A3B"/>
                </a:solidFill>
              </a:rPr>
              <a:t>p</a:t>
            </a:r>
            <a:r>
              <a:rPr lang="fr-CA" dirty="0">
                <a:solidFill>
                  <a:srgbClr val="DDAB5B"/>
                </a:solidFill>
              </a:rPr>
              <a:t>e</a:t>
            </a:r>
            <a:r>
              <a:rPr lang="fr-CA" dirty="0"/>
              <a:t>-</a:t>
            </a:r>
            <a:r>
              <a:rPr lang="fr-CA" dirty="0">
                <a:solidFill>
                  <a:srgbClr val="B681AE"/>
                </a:solidFill>
              </a:rPr>
              <a:t>3</a:t>
            </a:r>
            <a:r>
              <a:rPr lang="fr-CA" dirty="0"/>
              <a:t> 		 (</a:t>
            </a:r>
            <a:r>
              <a:rPr lang="fr-CA" dirty="0" err="1"/>
              <a:t>padding</a:t>
            </a:r>
            <a:r>
              <a:rPr lang="fr-CA" dirty="0"/>
              <a:t>-end de 3 rem)</a:t>
            </a:r>
          </a:p>
          <a:p>
            <a:pPr lvl="1"/>
            <a:r>
              <a:rPr lang="fr-CA" dirty="0"/>
              <a:t>.</a:t>
            </a:r>
            <a:r>
              <a:rPr lang="fr-CA" dirty="0">
                <a:solidFill>
                  <a:srgbClr val="F75A3B"/>
                </a:solidFill>
              </a:rPr>
              <a:t>m</a:t>
            </a:r>
            <a:r>
              <a:rPr lang="fr-CA" dirty="0">
                <a:solidFill>
                  <a:srgbClr val="DDAB5B"/>
                </a:solidFill>
              </a:rPr>
              <a:t>x</a:t>
            </a:r>
            <a:r>
              <a:rPr lang="fr-CA" dirty="0"/>
              <a:t>-</a:t>
            </a:r>
            <a:r>
              <a:rPr lang="fr-CA" dirty="0">
                <a:solidFill>
                  <a:srgbClr val="B681AE"/>
                </a:solidFill>
              </a:rPr>
              <a:t>10</a:t>
            </a:r>
            <a:r>
              <a:rPr lang="fr-CA" dirty="0"/>
              <a:t>		 (</a:t>
            </a:r>
            <a:r>
              <a:rPr lang="fr-CA" dirty="0" err="1"/>
              <a:t>margin</a:t>
            </a:r>
            <a:r>
              <a:rPr lang="fr-CA" dirty="0"/>
              <a:t>-start et </a:t>
            </a:r>
            <a:r>
              <a:rPr lang="fr-CA" dirty="0" err="1"/>
              <a:t>margin</a:t>
            </a:r>
            <a:r>
              <a:rPr lang="fr-CA" dirty="0"/>
              <a:t>-end de 10 rem)</a:t>
            </a:r>
          </a:p>
        </p:txBody>
      </p:sp>
    </p:spTree>
    <p:extLst>
      <p:ext uri="{BB962C8B-B14F-4D97-AF65-F5344CB8AC3E}">
        <p14:creationId xmlns:p14="http://schemas.microsoft.com/office/powerpoint/2010/main" val="3176150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6B014B-7628-49C2-89B5-96A213FB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Points de rupture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142050-01FA-4C3F-9395-30BCFABC7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Classes </a:t>
            </a:r>
            <a:r>
              <a:rPr lang="fr-CA">
                <a:solidFill>
                  <a:srgbClr val="F75A3B"/>
                </a:solidFill>
              </a:rPr>
              <a:t>.m</a:t>
            </a:r>
            <a:r>
              <a:rPr lang="fr-CA"/>
              <a:t> et </a:t>
            </a:r>
            <a:r>
              <a:rPr lang="fr-CA">
                <a:solidFill>
                  <a:srgbClr val="F75A3B"/>
                </a:solidFill>
              </a:rPr>
              <a:t>.p</a:t>
            </a:r>
          </a:p>
          <a:p>
            <a:pPr lvl="1"/>
            <a:r>
              <a:rPr lang="fr-CA"/>
              <a:t>Vous l’avez deviné… ces classes sont utilisables avec les </a:t>
            </a:r>
            <a:r>
              <a:rPr lang="fr-CA" b="1"/>
              <a:t>points de rupture </a:t>
            </a:r>
            <a:r>
              <a:rPr lang="fr-CA"/>
              <a:t>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1E9CFB-2028-4066-9CEF-48A4E6A67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" y="2573511"/>
            <a:ext cx="3762309" cy="3255032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146CB34-32B3-442F-A738-2A6BB77F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32" y="2169605"/>
            <a:ext cx="3907737" cy="1801646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E1944D4-40CF-4FE6-9F24-325E38076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732" y="4201027"/>
            <a:ext cx="4943588" cy="1899423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E0C0BF0-781A-4081-9E6A-0CD1C5FC2A9B}"/>
              </a:ext>
            </a:extLst>
          </p:cNvPr>
          <p:cNvCxnSpPr>
            <a:cxnSpLocks/>
          </p:cNvCxnSpPr>
          <p:nvPr/>
        </p:nvCxnSpPr>
        <p:spPr>
          <a:xfrm>
            <a:off x="4503420" y="3593604"/>
            <a:ext cx="1838597" cy="0"/>
          </a:xfrm>
          <a:prstGeom prst="straightConnector1">
            <a:avLst/>
          </a:prstGeom>
          <a:ln w="7620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4A5E891-5B8B-4052-9812-DEF32E0B8E0A}"/>
              </a:ext>
            </a:extLst>
          </p:cNvPr>
          <p:cNvCxnSpPr>
            <a:cxnSpLocks/>
          </p:cNvCxnSpPr>
          <p:nvPr/>
        </p:nvCxnSpPr>
        <p:spPr>
          <a:xfrm>
            <a:off x="4503420" y="5346204"/>
            <a:ext cx="1838597" cy="0"/>
          </a:xfrm>
          <a:prstGeom prst="straightConnector1">
            <a:avLst/>
          </a:prstGeom>
          <a:ln w="7620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1396F7F7-6AC9-49DB-AE6C-44E86BA7E405}"/>
              </a:ext>
            </a:extLst>
          </p:cNvPr>
          <p:cNvSpPr txBox="1"/>
          <p:nvPr/>
        </p:nvSpPr>
        <p:spPr>
          <a:xfrm>
            <a:off x="4742521" y="3124322"/>
            <a:ext cx="166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ADB6"/>
                </a:solidFill>
              </a:rPr>
              <a:t>Par défaut 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269D19B-FA81-494A-A708-C56E6D5218C9}"/>
              </a:ext>
            </a:extLst>
          </p:cNvPr>
          <p:cNvSpPr txBox="1"/>
          <p:nvPr/>
        </p:nvSpPr>
        <p:spPr>
          <a:xfrm>
            <a:off x="4674326" y="4834564"/>
            <a:ext cx="166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ADB6"/>
                </a:solidFill>
              </a:rPr>
              <a:t>&gt; 768 pixels :</a:t>
            </a:r>
          </a:p>
        </p:txBody>
      </p:sp>
    </p:spTree>
    <p:extLst>
      <p:ext uri="{BB962C8B-B14F-4D97-AF65-F5344CB8AC3E}">
        <p14:creationId xmlns:p14="http://schemas.microsoft.com/office/powerpoint/2010/main" val="4072625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3A001-179B-4B30-AD33-4E43C7FF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Points de rupture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20B368-CAB9-4331-B7DA-6C420BE1C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Pour rappel, voici une liste de classes avec lesquelles on peut utiliser les points de rupture :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.col-</a:t>
            </a:r>
            <a:r>
              <a:rPr lang="fr-CA" b="1">
                <a:solidFill>
                  <a:srgbClr val="F75A3B"/>
                </a:solidFill>
              </a:rPr>
              <a:t>breakpoint</a:t>
            </a:r>
            <a:r>
              <a:rPr lang="fr-CA">
                <a:solidFill>
                  <a:srgbClr val="F75A3B"/>
                </a:solidFill>
              </a:rPr>
              <a:t>-valeur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.order-</a:t>
            </a:r>
            <a:r>
              <a:rPr lang="fr-CA" b="1">
                <a:solidFill>
                  <a:srgbClr val="F75A3B"/>
                </a:solidFill>
              </a:rPr>
              <a:t>breakpoint</a:t>
            </a:r>
            <a:r>
              <a:rPr lang="fr-CA">
                <a:solidFill>
                  <a:srgbClr val="F75A3B"/>
                </a:solidFill>
              </a:rPr>
              <a:t>-valeur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.text-</a:t>
            </a:r>
            <a:r>
              <a:rPr lang="fr-CA" b="1">
                <a:solidFill>
                  <a:srgbClr val="F75A3B"/>
                </a:solidFill>
              </a:rPr>
              <a:t>breakpoint</a:t>
            </a:r>
            <a:r>
              <a:rPr lang="fr-CA">
                <a:solidFill>
                  <a:srgbClr val="F75A3B"/>
                </a:solidFill>
              </a:rPr>
              <a:t>-valeur</a:t>
            </a:r>
            <a:endParaRPr lang="fr-CA"/>
          </a:p>
          <a:p>
            <a:pPr lvl="1"/>
            <a:r>
              <a:rPr lang="fr-CA">
                <a:solidFill>
                  <a:srgbClr val="81ADB6"/>
                </a:solidFill>
              </a:rPr>
              <a:t> </a:t>
            </a:r>
            <a:r>
              <a:rPr lang="fr-CA">
                <a:solidFill>
                  <a:srgbClr val="F75A3B"/>
                </a:solidFill>
              </a:rPr>
              <a:t>.justify-content-</a:t>
            </a:r>
            <a:r>
              <a:rPr lang="fr-CA" b="1">
                <a:solidFill>
                  <a:srgbClr val="F75A3B"/>
                </a:solidFill>
              </a:rPr>
              <a:t>breakpoint</a:t>
            </a:r>
            <a:r>
              <a:rPr lang="fr-CA">
                <a:solidFill>
                  <a:srgbClr val="F75A3B"/>
                </a:solidFill>
              </a:rPr>
              <a:t>-valeur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.align-item-</a:t>
            </a:r>
            <a:r>
              <a:rPr lang="fr-CA" b="1">
                <a:solidFill>
                  <a:srgbClr val="F75A3B"/>
                </a:solidFill>
              </a:rPr>
              <a:t>breakpoint</a:t>
            </a:r>
            <a:r>
              <a:rPr lang="fr-CA">
                <a:solidFill>
                  <a:srgbClr val="F75A3B"/>
                </a:solidFill>
              </a:rPr>
              <a:t>-valeur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.align-self-</a:t>
            </a:r>
            <a:r>
              <a:rPr lang="fr-CA" b="1">
                <a:solidFill>
                  <a:srgbClr val="F75A3B"/>
                </a:solidFill>
              </a:rPr>
              <a:t>breakpoint</a:t>
            </a:r>
            <a:r>
              <a:rPr lang="fr-CA">
                <a:solidFill>
                  <a:srgbClr val="F75A3B"/>
                </a:solidFill>
              </a:rPr>
              <a:t>-valeur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.d-</a:t>
            </a:r>
            <a:r>
              <a:rPr lang="fr-CA" b="1">
                <a:solidFill>
                  <a:srgbClr val="F75A3B"/>
                </a:solidFill>
              </a:rPr>
              <a:t>breakpoint</a:t>
            </a:r>
            <a:r>
              <a:rPr lang="fr-CA">
                <a:solidFill>
                  <a:srgbClr val="F75A3B"/>
                </a:solidFill>
              </a:rPr>
              <a:t>-valeur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.m</a:t>
            </a:r>
            <a:r>
              <a:rPr lang="fr-CA">
                <a:solidFill>
                  <a:srgbClr val="DDAB5B"/>
                </a:solidFill>
              </a:rPr>
              <a:t>direction</a:t>
            </a:r>
            <a:r>
              <a:rPr lang="fr-CA">
                <a:solidFill>
                  <a:srgbClr val="F75A3B"/>
                </a:solidFill>
              </a:rPr>
              <a:t>-</a:t>
            </a:r>
            <a:r>
              <a:rPr lang="fr-CA" b="1">
                <a:solidFill>
                  <a:srgbClr val="F75A3B"/>
                </a:solidFill>
              </a:rPr>
              <a:t>breakpoint</a:t>
            </a:r>
            <a:r>
              <a:rPr lang="fr-CA">
                <a:solidFill>
                  <a:srgbClr val="F75A3B"/>
                </a:solidFill>
              </a:rPr>
              <a:t>-valeur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.p</a:t>
            </a:r>
            <a:r>
              <a:rPr lang="fr-CA">
                <a:solidFill>
                  <a:srgbClr val="DDAB5B"/>
                </a:solidFill>
              </a:rPr>
              <a:t>direction</a:t>
            </a:r>
            <a:r>
              <a:rPr lang="fr-CA">
                <a:solidFill>
                  <a:srgbClr val="F75A3B"/>
                </a:solidFill>
              </a:rPr>
              <a:t>-</a:t>
            </a:r>
            <a:r>
              <a:rPr lang="fr-CA" b="1">
                <a:solidFill>
                  <a:srgbClr val="F75A3B"/>
                </a:solidFill>
              </a:rPr>
              <a:t>breakpoint</a:t>
            </a:r>
            <a:r>
              <a:rPr lang="fr-CA">
                <a:solidFill>
                  <a:srgbClr val="F75A3B"/>
                </a:solidFill>
              </a:rPr>
              <a:t>-valeur</a:t>
            </a:r>
          </a:p>
          <a:p>
            <a:pPr lvl="1"/>
            <a:r>
              <a:rPr lang="fr-CA"/>
              <a:t> …</a:t>
            </a:r>
          </a:p>
          <a:p>
            <a:pPr lvl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39600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30202-FAA1-493B-8430-01895561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Requêtes média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D5C38-3305-4A2E-A85D-02EAE0653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Syntaxe d’une requête média en CSS :</a:t>
            </a:r>
          </a:p>
          <a:p>
            <a:pPr marL="457200" lvl="1" indent="0">
              <a:buNone/>
            </a:pPr>
            <a:r>
              <a:rPr lang="fr-CA" b="1">
                <a:solidFill>
                  <a:srgbClr val="E351E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@media </a:t>
            </a: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b="1" i="1">
                <a:solidFill>
                  <a:srgbClr val="DDAB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taille requise</a:t>
            </a: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457200" lvl="1" indent="0">
              <a:buNone/>
            </a:pP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b="1" i="1">
                <a:latin typeface="Courier New" panose="02070309020205020404" pitchFamily="49" charset="0"/>
                <a:cs typeface="Courier New" panose="02070309020205020404" pitchFamily="49" charset="0"/>
              </a:rPr>
              <a:t>Règles CSS à appliquer</a:t>
            </a: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buNone/>
            </a:pPr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251AF9-B70F-4DB2-B755-0860A82A1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19" y="4327339"/>
            <a:ext cx="4138019" cy="1585097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1D5F7FE-85FD-4FAD-B8B9-A32AC0DB9E45}"/>
              </a:ext>
            </a:extLst>
          </p:cNvPr>
          <p:cNvSpPr txBox="1"/>
          <p:nvPr/>
        </p:nvSpPr>
        <p:spPr>
          <a:xfrm>
            <a:off x="248194" y="2837935"/>
            <a:ext cx="5029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sz="2000" b="1">
                <a:solidFill>
                  <a:srgbClr val="8080BB"/>
                </a:solidFill>
              </a:rPr>
              <a:t> Exemple 1 </a:t>
            </a:r>
            <a:r>
              <a:rPr lang="fr-CA" sz="2000">
                <a:solidFill>
                  <a:srgbClr val="8080BB"/>
                </a:solidFill>
              </a:rPr>
              <a:t>: Ci-dessous, les éléments ayant la classe « </a:t>
            </a:r>
            <a:r>
              <a:rPr lang="fr-CA" sz="2000" b="1">
                <a:solidFill>
                  <a:srgbClr val="8080BB"/>
                </a:solidFill>
              </a:rPr>
              <a:t>xs</a:t>
            </a:r>
            <a:r>
              <a:rPr lang="fr-CA" sz="2000">
                <a:solidFill>
                  <a:srgbClr val="8080BB"/>
                </a:solidFill>
              </a:rPr>
              <a:t> » seront uniquement de type « </a:t>
            </a:r>
            <a:r>
              <a:rPr lang="fr-CA" sz="2000" b="1">
                <a:solidFill>
                  <a:srgbClr val="8080BB"/>
                </a:solidFill>
              </a:rPr>
              <a:t>block</a:t>
            </a:r>
            <a:r>
              <a:rPr lang="fr-CA" sz="2000">
                <a:solidFill>
                  <a:srgbClr val="8080BB"/>
                </a:solidFill>
              </a:rPr>
              <a:t> » lorsque le </a:t>
            </a:r>
            <a:r>
              <a:rPr lang="fr-CA" sz="2000" b="1">
                <a:solidFill>
                  <a:srgbClr val="8080BB"/>
                </a:solidFill>
              </a:rPr>
              <a:t>viewport </a:t>
            </a:r>
            <a:r>
              <a:rPr lang="fr-CA" sz="2000">
                <a:solidFill>
                  <a:srgbClr val="8080BB"/>
                </a:solidFill>
              </a:rPr>
              <a:t>/ le </a:t>
            </a:r>
            <a:r>
              <a:rPr lang="fr-CA" sz="2000" b="1">
                <a:solidFill>
                  <a:srgbClr val="8080BB"/>
                </a:solidFill>
              </a:rPr>
              <a:t>body</a:t>
            </a:r>
            <a:r>
              <a:rPr lang="fr-CA" sz="2000">
                <a:solidFill>
                  <a:srgbClr val="8080BB"/>
                </a:solidFill>
              </a:rPr>
              <a:t> est de </a:t>
            </a:r>
            <a:r>
              <a:rPr lang="fr-CA" sz="2000" b="1">
                <a:solidFill>
                  <a:srgbClr val="8080BB"/>
                </a:solidFill>
              </a:rPr>
              <a:t>575 pixels ou </a:t>
            </a:r>
            <a:r>
              <a:rPr lang="fr-CA" sz="2000" b="1" i="1">
                <a:solidFill>
                  <a:srgbClr val="8080BB"/>
                </a:solidFill>
              </a:rPr>
              <a:t>moins</a:t>
            </a:r>
            <a:r>
              <a:rPr lang="fr-CA" sz="2000">
                <a:solidFill>
                  <a:srgbClr val="8080BB"/>
                </a:solidFill>
              </a:rPr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CA">
              <a:solidFill>
                <a:srgbClr val="8080BB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D16069D-1AEA-4D5E-B78E-5FE4CE8681C9}"/>
              </a:ext>
            </a:extLst>
          </p:cNvPr>
          <p:cNvSpPr txBox="1"/>
          <p:nvPr/>
        </p:nvSpPr>
        <p:spPr>
          <a:xfrm>
            <a:off x="6233160" y="2837935"/>
            <a:ext cx="5029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sz="2000" b="1">
                <a:solidFill>
                  <a:srgbClr val="8080BB"/>
                </a:solidFill>
              </a:rPr>
              <a:t> Exemple 2 </a:t>
            </a:r>
            <a:r>
              <a:rPr lang="fr-CA" sz="2000">
                <a:solidFill>
                  <a:srgbClr val="8080BB"/>
                </a:solidFill>
              </a:rPr>
              <a:t>: Au contraire, ici, le </a:t>
            </a:r>
            <a:r>
              <a:rPr lang="fr-CA" sz="2000" b="1">
                <a:solidFill>
                  <a:srgbClr val="8080BB"/>
                </a:solidFill>
              </a:rPr>
              <a:t>body</a:t>
            </a:r>
            <a:r>
              <a:rPr lang="fr-CA" sz="2000">
                <a:solidFill>
                  <a:srgbClr val="8080BB"/>
                </a:solidFill>
              </a:rPr>
              <a:t> aura une </a:t>
            </a:r>
            <a:r>
              <a:rPr lang="fr-CA" sz="2000" b="1">
                <a:solidFill>
                  <a:srgbClr val="8080BB"/>
                </a:solidFill>
              </a:rPr>
              <a:t>couleur de fond </a:t>
            </a:r>
            <a:r>
              <a:rPr lang="fr-CA" sz="2000">
                <a:solidFill>
                  <a:srgbClr val="8080BB"/>
                </a:solidFill>
              </a:rPr>
              <a:t>lilas uniquement lorsque le </a:t>
            </a:r>
            <a:r>
              <a:rPr lang="fr-CA" sz="2000" b="1">
                <a:solidFill>
                  <a:srgbClr val="8080BB"/>
                </a:solidFill>
              </a:rPr>
              <a:t>viewport </a:t>
            </a:r>
            <a:r>
              <a:rPr lang="fr-CA" sz="2000">
                <a:solidFill>
                  <a:srgbClr val="8080BB"/>
                </a:solidFill>
              </a:rPr>
              <a:t>/ le </a:t>
            </a:r>
            <a:r>
              <a:rPr lang="fr-CA" sz="2000" b="1">
                <a:solidFill>
                  <a:srgbClr val="8080BB"/>
                </a:solidFill>
              </a:rPr>
              <a:t>body</a:t>
            </a:r>
            <a:r>
              <a:rPr lang="fr-CA" sz="2000">
                <a:solidFill>
                  <a:srgbClr val="8080BB"/>
                </a:solidFill>
              </a:rPr>
              <a:t> est de </a:t>
            </a:r>
            <a:r>
              <a:rPr lang="fr-CA" sz="2000" b="1">
                <a:solidFill>
                  <a:srgbClr val="8080BB"/>
                </a:solidFill>
              </a:rPr>
              <a:t>1200 pixels ou </a:t>
            </a:r>
            <a:r>
              <a:rPr lang="fr-CA" sz="2000" b="1" i="1">
                <a:solidFill>
                  <a:srgbClr val="8080BB"/>
                </a:solidFill>
              </a:rPr>
              <a:t>plus</a:t>
            </a:r>
            <a:r>
              <a:rPr lang="fr-CA" sz="2000">
                <a:solidFill>
                  <a:srgbClr val="8080BB"/>
                </a:solidFill>
              </a:rPr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CA">
              <a:solidFill>
                <a:srgbClr val="8080BB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DE6140-EEB4-4D75-AADB-3A3B3E394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696" y="4327339"/>
            <a:ext cx="3962743" cy="1585097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</p:spTree>
    <p:extLst>
      <p:ext uri="{BB962C8B-B14F-4D97-AF65-F5344CB8AC3E}">
        <p14:creationId xmlns:p14="http://schemas.microsoft.com/office/powerpoint/2010/main" val="572896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3B3770-0A98-47C3-B61C-F0388446E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Icônes avec Font Awesome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C61D70-7494-4029-90A3-1BC2E017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Utiliser une bibliothèque d’icônes</a:t>
            </a:r>
          </a:p>
          <a:p>
            <a:pPr lvl="1"/>
            <a:r>
              <a:rPr lang="fr-CA"/>
              <a:t>Exemples de bibliothèques d’icônes :</a:t>
            </a:r>
          </a:p>
          <a:p>
            <a:pPr lvl="2"/>
            <a:r>
              <a:rPr lang="fr-CA">
                <a:hlinkClick r:id="rId2"/>
              </a:rPr>
              <a:t>https://fontawesome.com/</a:t>
            </a:r>
            <a:endParaRPr lang="fr-CA"/>
          </a:p>
          <a:p>
            <a:pPr lvl="2"/>
            <a:r>
              <a:rPr lang="fr-CA">
                <a:hlinkClick r:id="rId3"/>
              </a:rPr>
              <a:t>https://useiconic.com/open/</a:t>
            </a:r>
            <a:endParaRPr lang="fr-CA"/>
          </a:p>
          <a:p>
            <a:pPr lvl="2"/>
            <a:r>
              <a:rPr lang="fr-CA">
                <a:hlinkClick r:id="rId4"/>
              </a:rPr>
              <a:t>https://octicons.github.com/</a:t>
            </a:r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Nous allons nous concentrer sur </a:t>
            </a:r>
            <a:r>
              <a:rPr lang="fr-CA" b="1"/>
              <a:t>Font Awesome</a:t>
            </a:r>
            <a:r>
              <a:rPr lang="fr-CA"/>
              <a:t> pour ce cours.</a:t>
            </a:r>
          </a:p>
          <a:p>
            <a:pPr lvl="1"/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D6766E-E0FE-45F7-993B-9F6C12D5A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733" y="3890977"/>
            <a:ext cx="3232662" cy="2147972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1290011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76AF-3939-4AE8-901E-243A91B2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 créer un compte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3956F-E0E0-4B00-A64D-FEE848907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https://fontawesome.com/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8A7D7-2D2E-41D2-8BF0-76BC56FD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24" y="1562100"/>
            <a:ext cx="5920574" cy="262244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900033F-4AAE-4518-BDC9-08D1B6C1CE79}"/>
              </a:ext>
            </a:extLst>
          </p:cNvPr>
          <p:cNvSpPr/>
          <p:nvPr/>
        </p:nvSpPr>
        <p:spPr>
          <a:xfrm>
            <a:off x="2676089" y="2906314"/>
            <a:ext cx="2474751" cy="140807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58F1E-00C6-488C-AD26-063E9678D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88" y="4425559"/>
            <a:ext cx="8652283" cy="178846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6B4F982-31BA-417C-ABA9-507580FF8CE4}"/>
              </a:ext>
            </a:extLst>
          </p:cNvPr>
          <p:cNvSpPr/>
          <p:nvPr/>
        </p:nvSpPr>
        <p:spPr>
          <a:xfrm>
            <a:off x="2007620" y="4975925"/>
            <a:ext cx="3143220" cy="80473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39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3B3770-0A98-47C3-B61C-F0388446E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Icônes avec Font Awesome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C61D70-7494-4029-90A3-1BC2E017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Comment utiliser la bibliothèque Font Awesome ?</a:t>
            </a:r>
          </a:p>
          <a:p>
            <a:pPr lvl="1"/>
            <a:r>
              <a:rPr lang="fr-CA" b="1" dirty="0"/>
              <a:t>Étape 1</a:t>
            </a:r>
            <a:r>
              <a:rPr lang="fr-CA" dirty="0"/>
              <a:t> : S’assurer de mettre votre lien dans le &lt;head&gt;</a:t>
            </a:r>
          </a:p>
          <a:p>
            <a:pPr marL="0" indent="0">
              <a:buNone/>
            </a:pPr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fr-CA" dirty="0"/>
          </a:p>
          <a:p>
            <a:pPr lvl="1"/>
            <a:r>
              <a:rPr lang="fr-CA" b="1" dirty="0"/>
              <a:t>Étape 2</a:t>
            </a:r>
            <a:r>
              <a:rPr lang="fr-CA" dirty="0"/>
              <a:t> : Identifier une ou plusieurs icônes qui nous intéressent parmi celles disponibles et gratuites</a:t>
            </a:r>
          </a:p>
          <a:p>
            <a:pPr lvl="2"/>
            <a:r>
              <a:rPr lang="fr-CA" dirty="0">
                <a:hlinkClick r:id="rId2"/>
              </a:rPr>
              <a:t>https://fontawesome.com/search</a:t>
            </a:r>
            <a:r>
              <a:rPr lang="fr-CA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E788B-3029-45CB-8F6C-8CAE6D60E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617" y="1986706"/>
            <a:ext cx="7867650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1697D-C921-4812-AC93-853E36A11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924" y="3795073"/>
            <a:ext cx="5598253" cy="23818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83906D-273E-4ADD-905A-274EB52324C4}"/>
              </a:ext>
            </a:extLst>
          </p:cNvPr>
          <p:cNvCxnSpPr/>
          <p:nvPr/>
        </p:nvCxnSpPr>
        <p:spPr>
          <a:xfrm flipH="1">
            <a:off x="5383454" y="3322040"/>
            <a:ext cx="1050902" cy="10737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98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3B3770-0A98-47C3-B61C-F0388446E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Icônes avec Font Awesome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C61D70-7494-4029-90A3-1BC2E017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Comment utiliser la bibliothèque Font </a:t>
            </a:r>
            <a:r>
              <a:rPr lang="fr-CA" dirty="0" err="1"/>
              <a:t>Awesome</a:t>
            </a:r>
            <a:r>
              <a:rPr lang="fr-CA" dirty="0"/>
              <a:t> ?</a:t>
            </a:r>
          </a:p>
          <a:p>
            <a:pPr lvl="1"/>
            <a:r>
              <a:rPr lang="fr-CA" b="1" dirty="0"/>
              <a:t>Étape 3 </a:t>
            </a:r>
            <a:r>
              <a:rPr lang="fr-CA" dirty="0"/>
              <a:t>: Intégrer l’icône dans son code HTML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2"/>
            <a:r>
              <a:rPr lang="fr-CA" dirty="0"/>
              <a:t>Il suffit de copier le code fourni dans notre page. </a:t>
            </a:r>
          </a:p>
          <a:p>
            <a:pPr lvl="2"/>
            <a:r>
              <a:rPr lang="fr-CA" dirty="0"/>
              <a:t>Ce sera un élément </a:t>
            </a:r>
            <a:r>
              <a:rPr lang="fr-CA" b="1" dirty="0">
                <a:solidFill>
                  <a:srgbClr val="F75A3B"/>
                </a:solidFill>
              </a:rPr>
              <a:t>i</a:t>
            </a:r>
            <a:r>
              <a:rPr lang="fr-CA" dirty="0"/>
              <a:t> vide avec les classes suivantes :</a:t>
            </a:r>
          </a:p>
          <a:p>
            <a:pPr lvl="3"/>
            <a:r>
              <a:rPr lang="fr-CA" dirty="0"/>
              <a:t>fa-</a:t>
            </a:r>
            <a:r>
              <a:rPr lang="fr-CA" dirty="0">
                <a:solidFill>
                  <a:srgbClr val="F75A3B"/>
                </a:solidFill>
              </a:rPr>
              <a:t>type</a:t>
            </a:r>
            <a:r>
              <a:rPr lang="fr-CA" dirty="0"/>
              <a:t> (par exemple : fa-</a:t>
            </a:r>
            <a:r>
              <a:rPr lang="fr-CA" dirty="0" err="1"/>
              <a:t>solid</a:t>
            </a:r>
            <a:r>
              <a:rPr lang="fr-CA" dirty="0"/>
              <a:t>, fa-</a:t>
            </a:r>
            <a:r>
              <a:rPr lang="fr-CA" dirty="0" err="1"/>
              <a:t>regular</a:t>
            </a:r>
            <a:r>
              <a:rPr lang="fr-CA" dirty="0"/>
              <a:t>, fa-light, fa-brands)</a:t>
            </a:r>
          </a:p>
          <a:p>
            <a:pPr lvl="3"/>
            <a:r>
              <a:rPr lang="fr-CA" dirty="0"/>
              <a:t>fa-</a:t>
            </a:r>
            <a:r>
              <a:rPr lang="fr-CA" dirty="0">
                <a:solidFill>
                  <a:srgbClr val="F75A3B"/>
                </a:solidFill>
              </a:rPr>
              <a:t>nom</a:t>
            </a:r>
            <a:r>
              <a:rPr lang="fr-CA" dirty="0"/>
              <a:t> (par exemple : fa-hand, fa-</a:t>
            </a:r>
            <a:r>
              <a:rPr lang="fr-CA" dirty="0" err="1"/>
              <a:t>sun</a:t>
            </a:r>
            <a:r>
              <a:rPr lang="fr-CA" dirty="0"/>
              <a:t>, fa-handshake)</a:t>
            </a:r>
          </a:p>
          <a:p>
            <a:pPr lvl="2"/>
            <a:r>
              <a:rPr lang="fr-CA" dirty="0"/>
              <a:t>L’icône s’</a:t>
            </a:r>
            <a:r>
              <a:rPr lang="fr-CA" b="1" dirty="0"/>
              <a:t>adapte</a:t>
            </a:r>
            <a:r>
              <a:rPr lang="fr-CA" dirty="0"/>
              <a:t> à la taille du texte de notre élément parent.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65A34FC-253D-4AE1-AED7-82E6FE1A0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470" y="4383672"/>
            <a:ext cx="2781150" cy="184796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1FA422-80DB-40C1-8738-7A1BE9B0F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611" y="1914520"/>
            <a:ext cx="8297434" cy="230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18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3B3770-0A98-47C3-B61C-F0388446E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Icônes avec Font Awesome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C61D70-7494-4029-90A3-1BC2E017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Pourquoi l’élément </a:t>
            </a:r>
            <a:r>
              <a:rPr lang="fr-CA" b="1">
                <a:solidFill>
                  <a:srgbClr val="F75A3B"/>
                </a:solidFill>
              </a:rPr>
              <a:t>i</a:t>
            </a:r>
            <a:r>
              <a:rPr lang="fr-CA"/>
              <a:t> ?</a:t>
            </a:r>
          </a:p>
          <a:p>
            <a:pPr lvl="1"/>
            <a:r>
              <a:rPr lang="fr-CA"/>
              <a:t>N’importe quel élément de type </a:t>
            </a:r>
            <a:r>
              <a:rPr lang="fr-CA" b="1"/>
              <a:t>inline</a:t>
            </a:r>
            <a:r>
              <a:rPr lang="fr-CA"/>
              <a:t> pourrait faire l’affaire, mais </a:t>
            </a:r>
            <a:r>
              <a:rPr lang="fr-CA" b="1">
                <a:solidFill>
                  <a:srgbClr val="F75A3B"/>
                </a:solidFill>
              </a:rPr>
              <a:t>i</a:t>
            </a:r>
            <a:r>
              <a:rPr lang="fr-CA"/>
              <a:t> est rapide à écrire et il est obsolète pour d’autres usages.</a:t>
            </a:r>
          </a:p>
          <a:p>
            <a:pPr lvl="1"/>
            <a:r>
              <a:rPr lang="fr-CA"/>
              <a:t>En temps normal </a:t>
            </a:r>
            <a:r>
              <a:rPr lang="fr-CA">
                <a:solidFill>
                  <a:srgbClr val="F75A3B"/>
                </a:solidFill>
              </a:rPr>
              <a:t>&lt;i&gt;</a:t>
            </a:r>
            <a:r>
              <a:rPr lang="fr-CA"/>
              <a:t>…</a:t>
            </a:r>
            <a:r>
              <a:rPr lang="fr-CA">
                <a:solidFill>
                  <a:srgbClr val="F75A3B"/>
                </a:solidFill>
              </a:rPr>
              <a:t>&lt;/i&gt; </a:t>
            </a:r>
            <a:r>
              <a:rPr lang="fr-CA"/>
              <a:t>sert à mettre du texte en </a:t>
            </a:r>
            <a:r>
              <a:rPr lang="fr-CA" b="1"/>
              <a:t>italique</a:t>
            </a:r>
            <a:r>
              <a:rPr lang="fr-CA"/>
              <a:t>, mais il n’est pas </a:t>
            </a:r>
            <a:r>
              <a:rPr lang="fr-CA" b="1"/>
              <a:t>sémantique</a:t>
            </a:r>
            <a:r>
              <a:rPr lang="fr-CA"/>
              <a:t>, contrairement à </a:t>
            </a:r>
            <a:r>
              <a:rPr lang="fr-CA">
                <a:solidFill>
                  <a:srgbClr val="F75A3B"/>
                </a:solidFill>
              </a:rPr>
              <a:t>&lt;em&gt;</a:t>
            </a:r>
            <a:r>
              <a:rPr lang="fr-CA"/>
              <a:t>…</a:t>
            </a:r>
            <a:r>
              <a:rPr lang="fr-CA">
                <a:solidFill>
                  <a:srgbClr val="F75A3B"/>
                </a:solidFill>
              </a:rPr>
              <a:t>&lt;/em&gt;</a:t>
            </a:r>
            <a:r>
              <a:rPr lang="fr-CA"/>
              <a:t>. (Ça signifie que ça change l’apparence du texte, mais pour le </a:t>
            </a:r>
            <a:r>
              <a:rPr lang="fr-CA" b="1"/>
              <a:t>navigateur </a:t>
            </a:r>
            <a:r>
              <a:rPr lang="fr-CA"/>
              <a:t>ou des outils d’</a:t>
            </a:r>
            <a:r>
              <a:rPr lang="fr-CA" b="1"/>
              <a:t>accessibilité</a:t>
            </a:r>
            <a:r>
              <a:rPr lang="fr-CA"/>
              <a:t>, ces mots ne sont pas particulièrement </a:t>
            </a:r>
            <a:r>
              <a:rPr lang="fr-CA" b="1"/>
              <a:t>significatifs</a:t>
            </a:r>
            <a:r>
              <a:rPr lang="fr-CA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42286-242B-4F32-B67B-C8EF53F9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259" y="3296646"/>
            <a:ext cx="4454029" cy="2989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1049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A0A22-ACE0-42CE-96C9-B506ABC2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Abbréviations Emmet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625757-6AF4-45DE-88BF-4E4ADFFDA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Dans </a:t>
            </a:r>
            <a:r>
              <a:rPr lang="fr-CA" b="1"/>
              <a:t>Visual Studio Code</a:t>
            </a:r>
            <a:r>
              <a:rPr lang="fr-CA"/>
              <a:t>, une fonctionnalité nommée « </a:t>
            </a:r>
            <a:r>
              <a:rPr lang="fr-CA" b="1"/>
              <a:t>Emmet</a:t>
            </a:r>
            <a:r>
              <a:rPr lang="fr-CA"/>
              <a:t> » est disponible par défaut et donne accès à une multitudes « d’</a:t>
            </a:r>
            <a:r>
              <a:rPr lang="fr-CA" b="1"/>
              <a:t>abbréviations</a:t>
            </a:r>
            <a:r>
              <a:rPr lang="fr-CA"/>
              <a:t> » qui simplifient l’écriture du code.</a:t>
            </a:r>
          </a:p>
          <a:p>
            <a:endParaRPr lang="fr-CA"/>
          </a:p>
          <a:p>
            <a:r>
              <a:rPr lang="fr-CA"/>
              <a:t>Lorsqu’on tape du code, les </a:t>
            </a:r>
            <a:r>
              <a:rPr lang="fr-CA" b="1"/>
              <a:t>abbréviations Emmet</a:t>
            </a:r>
            <a:r>
              <a:rPr lang="fr-CA"/>
              <a:t> apparaissent fréquemment comme propositions. Nous allons en aborder quelques unes afin de mieux tirer profit de cet outil.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9EB8C03-1B9C-4E17-94F0-A2E3EC63D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22" y="4413554"/>
            <a:ext cx="6346712" cy="1088535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1634505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A0A22-ACE0-42CE-96C9-B506ABC2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Abbréviations Emmet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625757-6AF4-45DE-88BF-4E4ADFFDA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 b="1">
                <a:solidFill>
                  <a:srgbClr val="81ADB6"/>
                </a:solidFill>
              </a:rPr>
              <a:t>html:5</a:t>
            </a:r>
          </a:p>
          <a:p>
            <a:pPr lvl="1"/>
            <a:r>
              <a:rPr lang="fr-CA"/>
              <a:t>Créez un nouveau fichier et sauvegardez le avec l’extension </a:t>
            </a:r>
            <a:r>
              <a:rPr lang="fr-CA" b="1"/>
              <a:t>.html</a:t>
            </a:r>
            <a:r>
              <a:rPr lang="fr-CA"/>
              <a:t> (C’est crucial pour que les </a:t>
            </a:r>
            <a:r>
              <a:rPr lang="fr-CA" b="1"/>
              <a:t>abbréviations Emmet</a:t>
            </a:r>
            <a:r>
              <a:rPr lang="fr-CA"/>
              <a:t> soient </a:t>
            </a:r>
            <a:r>
              <a:rPr lang="fr-CA" b="1"/>
              <a:t>disponibles</a:t>
            </a:r>
            <a:r>
              <a:rPr lang="fr-CA"/>
              <a:t> !)</a:t>
            </a:r>
          </a:p>
          <a:p>
            <a:pPr lvl="1"/>
            <a:endParaRPr lang="fr-CA"/>
          </a:p>
          <a:p>
            <a:pPr lvl="1"/>
            <a:r>
              <a:rPr lang="fr-CA"/>
              <a:t>Tapez simplement « html » et l’abbréviation </a:t>
            </a:r>
            <a:r>
              <a:rPr lang="fr-CA" b="1">
                <a:solidFill>
                  <a:srgbClr val="81ADB6"/>
                </a:solidFill>
              </a:rPr>
              <a:t>html:5</a:t>
            </a:r>
            <a:r>
              <a:rPr lang="fr-CA"/>
              <a:t> sera proposée.</a:t>
            </a:r>
          </a:p>
          <a:p>
            <a:pPr lvl="2"/>
            <a:r>
              <a:rPr lang="fr-CA"/>
              <a:t> </a:t>
            </a:r>
            <a:r>
              <a:rPr lang="fr-CA">
                <a:solidFill>
                  <a:srgbClr val="81ADB6"/>
                </a:solidFill>
              </a:rPr>
              <a:t>html:5</a:t>
            </a:r>
            <a:r>
              <a:rPr lang="fr-CA"/>
              <a:t> permet de pondre la </a:t>
            </a:r>
            <a:r>
              <a:rPr lang="fr-CA" b="1"/>
              <a:t>structure de base d’une page HTML5</a:t>
            </a:r>
            <a:r>
              <a:rPr lang="fr-CA"/>
              <a:t> d’un seul coup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98354B-E025-48AD-B1AB-B5857E250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73" y="3603210"/>
            <a:ext cx="4862510" cy="1909316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5D9D945-94DE-4169-8ED5-78881AAFE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96" y="3535582"/>
            <a:ext cx="5595669" cy="204457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2879119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26DD3-23BE-416F-8E5B-664C98EF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Abbréviations Emmet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1E66DA-C66D-4AB8-ACA1-628ECA0F5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 Éléments quelconques</a:t>
            </a:r>
          </a:p>
          <a:p>
            <a:pPr lvl="1"/>
            <a:r>
              <a:rPr lang="fr-CA"/>
              <a:t>Taper le nom d’une balise donne accès à une abbréviation pour générer automatiquement les balises ouvrantes et fermantes de cet élément.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0A5D06-D96B-4B97-8C4F-DEDD3C00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347" y="2689796"/>
            <a:ext cx="7277731" cy="739204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8572923-0693-469F-AE13-0B6424509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518" y="3713616"/>
            <a:ext cx="3596952" cy="304826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3628169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26DD3-23BE-416F-8E5B-664C98EF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Abbréviations Emmet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1E66DA-C66D-4AB8-ACA1-628ECA0F5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/>
              <a:t>  Élément avec une </a:t>
            </a:r>
            <a:r>
              <a:rPr lang="fr-CA" sz="2400" b="1"/>
              <a:t>classe</a:t>
            </a:r>
          </a:p>
          <a:p>
            <a:pPr lvl="1"/>
            <a:r>
              <a:rPr lang="fr-CA"/>
              <a:t>La forme </a:t>
            </a:r>
            <a:r>
              <a:rPr lang="fr-CA">
                <a:solidFill>
                  <a:srgbClr val="DDAB5B"/>
                </a:solidFill>
              </a:rPr>
              <a:t>élément</a:t>
            </a:r>
            <a:r>
              <a:rPr lang="fr-CA"/>
              <a:t>.</a:t>
            </a:r>
            <a:r>
              <a:rPr lang="fr-CA">
                <a:solidFill>
                  <a:srgbClr val="81ADB6"/>
                </a:solidFill>
              </a:rPr>
              <a:t>classe</a:t>
            </a:r>
            <a:r>
              <a:rPr lang="fr-CA"/>
              <a:t> donne accès à une abbréviation qui permet de créer le-dit </a:t>
            </a:r>
            <a:r>
              <a:rPr lang="fr-CA" b="1">
                <a:solidFill>
                  <a:srgbClr val="DDAB5B"/>
                </a:solidFill>
              </a:rPr>
              <a:t>élément</a:t>
            </a:r>
            <a:r>
              <a:rPr lang="fr-CA"/>
              <a:t> avec la-dite </a:t>
            </a:r>
            <a:r>
              <a:rPr lang="fr-CA" b="1">
                <a:solidFill>
                  <a:srgbClr val="81ADB6"/>
                </a:solidFill>
              </a:rPr>
              <a:t>classe</a:t>
            </a:r>
            <a:r>
              <a:rPr lang="fr-CA"/>
              <a:t>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marL="457200" lvl="1" indent="0">
              <a:buNone/>
            </a:pPr>
            <a:endParaRPr lang="fr-CA"/>
          </a:p>
          <a:p>
            <a:r>
              <a:rPr lang="fr-CA" sz="2400"/>
              <a:t> Élément avec un </a:t>
            </a:r>
            <a:r>
              <a:rPr lang="fr-CA" sz="2400" b="1"/>
              <a:t>ID</a:t>
            </a:r>
          </a:p>
          <a:p>
            <a:pPr lvl="1"/>
            <a:r>
              <a:rPr lang="fr-CA"/>
              <a:t>La forme </a:t>
            </a:r>
            <a:r>
              <a:rPr lang="fr-CA">
                <a:solidFill>
                  <a:srgbClr val="DDAB5B"/>
                </a:solidFill>
              </a:rPr>
              <a:t>élément</a:t>
            </a:r>
            <a:r>
              <a:rPr lang="fr-CA"/>
              <a:t>.</a:t>
            </a:r>
            <a:r>
              <a:rPr lang="fr-CA">
                <a:solidFill>
                  <a:srgbClr val="81ADB6"/>
                </a:solidFill>
              </a:rPr>
              <a:t>id</a:t>
            </a:r>
            <a:r>
              <a:rPr lang="fr-CA"/>
              <a:t> donne accès à une abbréviation qui permet de créer le-dit </a:t>
            </a:r>
            <a:r>
              <a:rPr lang="fr-CA" b="1">
                <a:solidFill>
                  <a:srgbClr val="DDAB5B"/>
                </a:solidFill>
              </a:rPr>
              <a:t>élément</a:t>
            </a:r>
            <a:r>
              <a:rPr lang="fr-CA" b="1"/>
              <a:t> </a:t>
            </a:r>
            <a:r>
              <a:rPr lang="fr-CA"/>
              <a:t>avec le-dit </a:t>
            </a:r>
            <a:r>
              <a:rPr lang="fr-CA" b="1">
                <a:solidFill>
                  <a:srgbClr val="81ADB6"/>
                </a:solidFill>
              </a:rPr>
              <a:t>ID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CA779A-82BA-4CBB-9DA5-1745CC63D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75" y="2210577"/>
            <a:ext cx="8428450" cy="92972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6449E2-AF58-4117-86EA-03D675877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264" y="3288977"/>
            <a:ext cx="2903472" cy="350550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B4247B1-B4AA-40C1-99ED-E3E577121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53" y="4923814"/>
            <a:ext cx="8931414" cy="792549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C1765E2-46EC-40E5-8731-F52D96149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859" y="5865042"/>
            <a:ext cx="3581710" cy="342930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1155667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26DD3-23BE-416F-8E5B-664C98EF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Abbréviations Emmet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1E66DA-C66D-4AB8-ACA1-628ECA0F5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Plusieurs fois le même élément quelconque</a:t>
            </a:r>
          </a:p>
          <a:p>
            <a:pPr lvl="1"/>
            <a:r>
              <a:rPr lang="fr-CA"/>
              <a:t> La forme </a:t>
            </a:r>
            <a:r>
              <a:rPr lang="fr-CA">
                <a:solidFill>
                  <a:srgbClr val="DDAB5B"/>
                </a:solidFill>
              </a:rPr>
              <a:t>élément</a:t>
            </a:r>
            <a:r>
              <a:rPr lang="fr-CA"/>
              <a:t>*</a:t>
            </a:r>
            <a:r>
              <a:rPr lang="fr-CA">
                <a:solidFill>
                  <a:srgbClr val="81ADB6"/>
                </a:solidFill>
              </a:rPr>
              <a:t>n</a:t>
            </a:r>
            <a:r>
              <a:rPr lang="fr-CA"/>
              <a:t> permet d’insérer </a:t>
            </a:r>
            <a:r>
              <a:rPr lang="fr-CA">
                <a:solidFill>
                  <a:srgbClr val="81ADB6"/>
                </a:solidFill>
              </a:rPr>
              <a:t>n</a:t>
            </a:r>
            <a:r>
              <a:rPr lang="fr-CA"/>
              <a:t> fois l’</a:t>
            </a:r>
            <a:r>
              <a:rPr lang="fr-CA" b="1">
                <a:solidFill>
                  <a:srgbClr val="DDAB5B"/>
                </a:solidFill>
              </a:rPr>
              <a:t>élément</a:t>
            </a:r>
            <a:r>
              <a:rPr lang="fr-CA"/>
              <a:t>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r>
              <a:rPr lang="fr-CA"/>
              <a:t>Un élément, puis un autre</a:t>
            </a:r>
          </a:p>
          <a:p>
            <a:pPr lvl="1"/>
            <a:r>
              <a:rPr lang="fr-CA"/>
              <a:t>La forme </a:t>
            </a:r>
            <a:r>
              <a:rPr lang="fr-CA">
                <a:solidFill>
                  <a:srgbClr val="DDAB5B"/>
                </a:solidFill>
              </a:rPr>
              <a:t>élément</a:t>
            </a:r>
            <a:r>
              <a:rPr lang="fr-CA"/>
              <a:t> + </a:t>
            </a:r>
            <a:r>
              <a:rPr lang="fr-CA">
                <a:solidFill>
                  <a:srgbClr val="81ADB6"/>
                </a:solidFill>
              </a:rPr>
              <a:t>élément</a:t>
            </a:r>
            <a:r>
              <a:rPr lang="fr-CA"/>
              <a:t> + … permet d’insérer une série d’éléments </a:t>
            </a:r>
            <a:r>
              <a:rPr lang="fr-CA" b="1"/>
              <a:t>différents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D0CEC7-BAAD-4CC7-96D0-4B8D95DE8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94" y="2029606"/>
            <a:ext cx="7788315" cy="800169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DF0BDBA-B917-4D76-A051-FB0E5B87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703" y="1640951"/>
            <a:ext cx="1120237" cy="1577477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2DEDC54-61AE-4120-9ED4-18DE111B4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725" y="4863152"/>
            <a:ext cx="8207451" cy="906859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764F24B-C5AA-4597-B218-78A83E870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182" y="4822616"/>
            <a:ext cx="1348857" cy="1005927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1645016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30202-FAA1-493B-8430-01895561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Requêtes média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D5C38-3305-4A2E-A85D-02EAE0653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 b="1"/>
              <a:t>Exemple 3 :</a:t>
            </a:r>
            <a:r>
              <a:rPr lang="fr-CA" sz="2400"/>
              <a:t> On peut également associer </a:t>
            </a:r>
            <a:r>
              <a:rPr lang="fr-CA" sz="2400" b="1"/>
              <a:t>max-width</a:t>
            </a:r>
            <a:r>
              <a:rPr lang="fr-CA" sz="2400"/>
              <a:t> et </a:t>
            </a:r>
            <a:r>
              <a:rPr lang="fr-CA" sz="2400" b="1"/>
              <a:t>min-width</a:t>
            </a:r>
            <a:r>
              <a:rPr lang="fr-CA" sz="2400"/>
              <a:t> : Ici, le texte dans les éléments avec la classe </a:t>
            </a:r>
            <a:r>
              <a:rPr lang="fr-CA" sz="2400" b="1"/>
              <a:t>.droite </a:t>
            </a:r>
            <a:r>
              <a:rPr lang="fr-CA" sz="2400"/>
              <a:t>sera uniquement </a:t>
            </a:r>
            <a:r>
              <a:rPr lang="fr-CA" sz="2400" b="1"/>
              <a:t>aligné à droite </a:t>
            </a:r>
            <a:r>
              <a:rPr lang="fr-CA" sz="2400"/>
              <a:t>lorsque le </a:t>
            </a:r>
            <a:r>
              <a:rPr lang="fr-CA" sz="2400" b="1"/>
              <a:t>viewport</a:t>
            </a:r>
            <a:r>
              <a:rPr lang="fr-CA" sz="2400"/>
              <a:t> / le </a:t>
            </a:r>
            <a:r>
              <a:rPr lang="fr-CA" sz="2400" b="1"/>
              <a:t>body</a:t>
            </a:r>
            <a:r>
              <a:rPr lang="fr-CA" sz="2400"/>
              <a:t> fait </a:t>
            </a:r>
            <a:r>
              <a:rPr lang="fr-CA" sz="2400" b="1"/>
              <a:t>entre</a:t>
            </a:r>
            <a:r>
              <a:rPr lang="fr-CA" sz="2400"/>
              <a:t> </a:t>
            </a:r>
            <a:r>
              <a:rPr lang="fr-CA" sz="2400" b="1"/>
              <a:t>768</a:t>
            </a:r>
            <a:r>
              <a:rPr lang="fr-CA" sz="2400"/>
              <a:t> et </a:t>
            </a:r>
            <a:r>
              <a:rPr lang="fr-CA" sz="2400" b="1"/>
              <a:t>992</a:t>
            </a:r>
            <a:r>
              <a:rPr lang="fr-CA" sz="2400"/>
              <a:t> pixels.</a:t>
            </a:r>
          </a:p>
          <a:p>
            <a:endParaRPr lang="fr-CA" sz="2400"/>
          </a:p>
          <a:p>
            <a:endParaRPr lang="fr-CA" sz="2400"/>
          </a:p>
          <a:p>
            <a:endParaRPr lang="fr-CA" sz="2400"/>
          </a:p>
          <a:p>
            <a:endParaRPr lang="fr-CA" sz="2400"/>
          </a:p>
          <a:p>
            <a:endParaRPr lang="fr-CA" sz="2400"/>
          </a:p>
          <a:p>
            <a:r>
              <a:rPr lang="fr-CA" sz="2400"/>
              <a:t>En résumé, une </a:t>
            </a:r>
            <a:r>
              <a:rPr lang="fr-CA" sz="2400" b="1"/>
              <a:t>requête média </a:t>
            </a:r>
            <a:r>
              <a:rPr lang="fr-CA" sz="2400"/>
              <a:t>est un peu comme une « sous-feuille CSS » dans notre feuille CSS principale, mais qui est seulement utilisée lors que l’écran est de la taille requise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637194-3AF0-4B52-8AB3-DCE2AB91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243" y="2311511"/>
            <a:ext cx="6919560" cy="1607959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</p:spTree>
    <p:extLst>
      <p:ext uri="{BB962C8B-B14F-4D97-AF65-F5344CB8AC3E}">
        <p14:creationId xmlns:p14="http://schemas.microsoft.com/office/powerpoint/2010/main" val="4198060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26DD3-23BE-416F-8E5B-664C98EF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Abbréviations Emmet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1E66DA-C66D-4AB8-ACA1-628ECA0F5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Un élément et son enfant</a:t>
            </a:r>
          </a:p>
          <a:p>
            <a:pPr lvl="1"/>
            <a:r>
              <a:rPr lang="fr-CA"/>
              <a:t>La forme </a:t>
            </a:r>
            <a:r>
              <a:rPr lang="fr-CA">
                <a:solidFill>
                  <a:srgbClr val="DDAB5B"/>
                </a:solidFill>
              </a:rPr>
              <a:t>élément</a:t>
            </a:r>
            <a:r>
              <a:rPr lang="fr-CA"/>
              <a:t> &gt; </a:t>
            </a:r>
            <a:r>
              <a:rPr lang="fr-CA">
                <a:solidFill>
                  <a:srgbClr val="81ADB6"/>
                </a:solidFill>
              </a:rPr>
              <a:t>élément</a:t>
            </a:r>
            <a:r>
              <a:rPr lang="fr-CA"/>
              <a:t> permet de créer un </a:t>
            </a:r>
            <a:r>
              <a:rPr lang="fr-CA" b="1">
                <a:solidFill>
                  <a:srgbClr val="DDAB5B"/>
                </a:solidFill>
              </a:rPr>
              <a:t>élément</a:t>
            </a:r>
            <a:r>
              <a:rPr lang="fr-CA"/>
              <a:t> avec un </a:t>
            </a:r>
            <a:r>
              <a:rPr lang="fr-CA" b="1">
                <a:solidFill>
                  <a:srgbClr val="81ADB6"/>
                </a:solidFill>
              </a:rPr>
              <a:t>élément</a:t>
            </a:r>
            <a:r>
              <a:rPr lang="fr-CA"/>
              <a:t> </a:t>
            </a:r>
            <a:r>
              <a:rPr lang="fr-CA" b="1"/>
              <a:t>enfant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45BFE96-4326-4C70-B6EA-673C7CC4D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12" y="2468797"/>
            <a:ext cx="8032176" cy="960203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6BED45C-99B3-44D4-8CC5-F71C528F1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250" y="3713616"/>
            <a:ext cx="1775614" cy="983065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825267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26DD3-23BE-416F-8E5B-664C98EF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Abbréviations Emmet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1E66DA-C66D-4AB8-ACA1-628ECA0F5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Quelques exemples </a:t>
            </a:r>
            <a:r>
              <a:rPr lang="fr-CA" i="1"/>
              <a:t>scandaleux</a:t>
            </a:r>
            <a:r>
              <a:rPr lang="fr-CA"/>
              <a:t> …</a:t>
            </a:r>
          </a:p>
          <a:p>
            <a:pPr lvl="1"/>
            <a:r>
              <a:rPr lang="fr-CA"/>
              <a:t>L’économie de temps est réelle !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On peut utiliser des parenthèses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4EB0D7-BAE2-43B7-A4D4-73433CD36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90" y="2190366"/>
            <a:ext cx="7953727" cy="696305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5B0BA32-3EB3-49CD-8585-B69715271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596" y="1761212"/>
            <a:ext cx="3711262" cy="1554615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891B6D9-F3A1-40A1-B81F-EC73FC66D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2" y="4863704"/>
            <a:ext cx="8116899" cy="524347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2584DF5-CB8C-4518-8044-6B1926A35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453" y="3695255"/>
            <a:ext cx="3356901" cy="2481708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10812430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26DD3-23BE-416F-8E5B-664C98EF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Abbréviations Emmet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1E66DA-C66D-4AB8-ACA1-628ECA0F5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Quelques exemples </a:t>
            </a:r>
            <a:r>
              <a:rPr lang="fr-CA" i="1"/>
              <a:t>scandaleux</a:t>
            </a:r>
            <a:r>
              <a:rPr lang="fr-CA"/>
              <a:t> …</a:t>
            </a:r>
          </a:p>
          <a:p>
            <a:pPr lvl="1"/>
            <a:r>
              <a:rPr lang="fr-CA"/>
              <a:t>Si on ne précise pas un élément, c’est un </a:t>
            </a:r>
            <a:r>
              <a:rPr lang="fr-CA" b="1">
                <a:solidFill>
                  <a:srgbClr val="81ADB6"/>
                </a:solidFill>
              </a:rPr>
              <a:t>&lt;div&gt; </a:t>
            </a:r>
            <a:r>
              <a:rPr lang="fr-CA"/>
              <a:t>par défaut !</a:t>
            </a:r>
          </a:p>
          <a:p>
            <a:pPr lvl="2"/>
            <a:r>
              <a:rPr lang="fr-CA"/>
              <a:t>Ci-dessous, on applique un </a:t>
            </a:r>
            <a:r>
              <a:rPr lang="fr-CA" b="1"/>
              <a:t>ID</a:t>
            </a:r>
            <a:r>
              <a:rPr lang="fr-CA"/>
              <a:t> </a:t>
            </a:r>
            <a:r>
              <a:rPr lang="fr-CA" b="1"/>
              <a:t>et</a:t>
            </a:r>
            <a:r>
              <a:rPr lang="fr-CA"/>
              <a:t> une </a:t>
            </a:r>
            <a:r>
              <a:rPr lang="fr-CA" b="1"/>
              <a:t>classe</a:t>
            </a:r>
            <a:r>
              <a:rPr lang="fr-CA"/>
              <a:t>.</a:t>
            </a:r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r>
              <a:rPr lang="fr-CA"/>
              <a:t>Ci-dessous, on applique </a:t>
            </a:r>
            <a:r>
              <a:rPr lang="fr-CA" b="1"/>
              <a:t>deux classes</a:t>
            </a:r>
            <a:r>
              <a:rPr lang="fr-CA"/>
              <a:t>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marL="457200" lvl="1" indent="0">
              <a:buNone/>
            </a:pPr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AF205D6-BC5E-4A74-B341-8275D4BD0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900" y="2299568"/>
            <a:ext cx="8395465" cy="777613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31733FF-CB5D-47C3-B8D7-5D587057A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597" y="3274750"/>
            <a:ext cx="5151566" cy="434378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0BFF146-8841-475D-A3DE-F30012904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63" y="4831950"/>
            <a:ext cx="8321888" cy="610464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7CCB3DF-5958-473F-B90D-4E36BDD60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333" y="4347292"/>
            <a:ext cx="3236064" cy="1501140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3606120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26DD3-23BE-416F-8E5B-664C98EF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Abbréviations Emmet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1E66DA-C66D-4AB8-ACA1-628ECA0F5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Multi-clic</a:t>
            </a:r>
          </a:p>
          <a:p>
            <a:pPr lvl="1"/>
            <a:r>
              <a:rPr lang="fr-CA"/>
              <a:t>Dans Visual Studio Code, si on appuie sur </a:t>
            </a:r>
            <a:r>
              <a:rPr lang="fr-CA" b="1">
                <a:solidFill>
                  <a:srgbClr val="81ADB6"/>
                </a:solidFill>
              </a:rPr>
              <a:t>alt</a:t>
            </a:r>
            <a:r>
              <a:rPr lang="fr-CA"/>
              <a:t> et qu’on clique quelque part, on accède au traitement « </a:t>
            </a:r>
            <a:r>
              <a:rPr lang="fr-CA" b="1"/>
              <a:t>multi-clic</a:t>
            </a:r>
            <a:r>
              <a:rPr lang="fr-CA"/>
              <a:t> » qui permet d’écrire la même chose à plusieurs endroits.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Cliquer ailleurs sans appuyer sur </a:t>
            </a:r>
            <a:r>
              <a:rPr lang="fr-CA" b="1">
                <a:solidFill>
                  <a:srgbClr val="81ADB6"/>
                </a:solidFill>
              </a:rPr>
              <a:t>alt</a:t>
            </a:r>
            <a:r>
              <a:rPr lang="fr-CA"/>
              <a:t> permet de réinitialiser cette option.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20C378-17BD-499C-B912-F1E1DD68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97" y="3160609"/>
            <a:ext cx="1257409" cy="1112616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F71135-4342-40F2-8F68-E11465A59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270" y="3050109"/>
            <a:ext cx="6340389" cy="1333616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2872760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30202-FAA1-493B-8430-01895561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Requêtes média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D5C38-3305-4A2E-A85D-02EAE0653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Où placer nos requêtes média ?</a:t>
            </a:r>
          </a:p>
          <a:p>
            <a:pPr lvl="1"/>
            <a:r>
              <a:rPr lang="fr-CA" b="1"/>
              <a:t>N’importe où </a:t>
            </a:r>
            <a:r>
              <a:rPr lang="fr-CA"/>
              <a:t>dans votre feuille CSS. Cela dit, pour des raisons de priorité, il est souvent préférable de placer la/les requête(s) média à la </a:t>
            </a:r>
            <a:r>
              <a:rPr lang="fr-CA" b="1"/>
              <a:t>FIN</a:t>
            </a:r>
            <a:r>
              <a:rPr lang="fr-CA"/>
              <a:t> de la feuille.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A1BD51-23B7-4073-BD1C-632CD4E4E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155" y="2442754"/>
            <a:ext cx="3070306" cy="3476602"/>
          </a:xfrm>
          <a:prstGeom prst="rect">
            <a:avLst/>
          </a:prstGeom>
          <a:ln w="38100">
            <a:solidFill>
              <a:srgbClr val="8080BB"/>
            </a:solidFill>
          </a:ln>
        </p:spPr>
      </p:pic>
    </p:spTree>
    <p:extLst>
      <p:ext uri="{BB962C8B-B14F-4D97-AF65-F5344CB8AC3E}">
        <p14:creationId xmlns:p14="http://schemas.microsoft.com/office/powerpoint/2010/main" val="24891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4D83BB-BD9A-4046-AB84-3D009204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Javascript et jQuery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DE8E55-7AF8-4306-9278-8A16EF87D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 dirty="0"/>
              <a:t>Javascript</a:t>
            </a:r>
            <a:r>
              <a:rPr lang="fr-CA" dirty="0"/>
              <a:t> est un des 4 langages qui peut être interprété par les navigateurs. (Avec HTML, CSS et WebAssembly)</a:t>
            </a:r>
          </a:p>
          <a:p>
            <a:endParaRPr lang="fr-CA" dirty="0"/>
          </a:p>
          <a:p>
            <a:r>
              <a:rPr lang="fr-CA" b="1" dirty="0"/>
              <a:t>Javascript</a:t>
            </a:r>
            <a:r>
              <a:rPr lang="fr-CA" dirty="0"/>
              <a:t> permet d’inclure des scripts au sein de nos pages Web afin de les rendre plus dynamiques.</a:t>
            </a:r>
          </a:p>
          <a:p>
            <a:pPr lvl="1"/>
            <a:r>
              <a:rPr lang="fr-CA" dirty="0"/>
              <a:t>On peut relier un fichier Javascript (.js) à une page Web dans le &lt;</a:t>
            </a:r>
            <a:r>
              <a:rPr lang="fr-CA" b="1" dirty="0"/>
              <a:t>head</a:t>
            </a:r>
            <a:r>
              <a:rPr lang="fr-CA" dirty="0"/>
              <a:t>&gt; à l’aide de l’élément script :</a:t>
            </a:r>
          </a:p>
          <a:p>
            <a:pPr marL="457200" lvl="1" indent="0">
              <a:buNone/>
            </a:pPr>
            <a:endParaRPr lang="fr-CA" dirty="0"/>
          </a:p>
          <a:p>
            <a:pPr marL="457200" lvl="1" indent="0">
              <a:buNone/>
            </a:pPr>
            <a:r>
              <a:rPr lang="fr-CA" dirty="0"/>
              <a:t> </a:t>
            </a:r>
            <a:r>
              <a:rPr lang="fr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</a:t>
            </a:r>
            <a:r>
              <a:rPr lang="fr-CA" sz="20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fr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="text/javascript" </a:t>
            </a:r>
            <a:r>
              <a:rPr lang="fr-CA" sz="2000" b="1" dirty="0">
                <a:solidFill>
                  <a:srgbClr val="F75A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="…"&gt;&lt;/script&gt;</a:t>
            </a:r>
          </a:p>
          <a:p>
            <a:pPr marL="457200" lvl="1" indent="0">
              <a:buNone/>
            </a:pPr>
            <a:endParaRPr lang="fr-CA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CA" dirty="0">
                <a:solidFill>
                  <a:srgbClr val="7F7FBB"/>
                </a:solidFill>
                <a:cs typeface="Courier New" panose="02070309020205020404" pitchFamily="49" charset="0"/>
              </a:rPr>
              <a:t> </a:t>
            </a:r>
            <a:r>
              <a:rPr lang="fr-CA" dirty="0">
                <a:solidFill>
                  <a:srgbClr val="F75A3B"/>
                </a:solidFill>
                <a:cs typeface="Courier New" panose="02070309020205020404" pitchFamily="49" charset="0"/>
              </a:rPr>
              <a:t>type</a:t>
            </a:r>
            <a:r>
              <a:rPr lang="fr-CA" dirty="0">
                <a:cs typeface="Courier New" panose="02070309020205020404" pitchFamily="49" charset="0"/>
              </a:rPr>
              <a:t> permet de préciser le type de script (ici, du Javascript) et </a:t>
            </a:r>
            <a:r>
              <a:rPr lang="fr-CA" dirty="0">
                <a:solidFill>
                  <a:srgbClr val="F75A3B"/>
                </a:solidFill>
                <a:cs typeface="Courier New" panose="02070309020205020404" pitchFamily="49" charset="0"/>
              </a:rPr>
              <a:t>src</a:t>
            </a:r>
            <a:r>
              <a:rPr lang="fr-CA" dirty="0">
                <a:cs typeface="Courier New" panose="02070309020205020404" pitchFamily="49" charset="0"/>
              </a:rPr>
              <a:t> permet de déterminer le chemin relatif ou absolu vers le fichier .js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6C1A45-AF20-40FA-A922-2A9745E51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748" y="1188447"/>
            <a:ext cx="1369423" cy="85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37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/>
              <a:t>Bootstrap</a:t>
            </a:r>
            <a:r>
              <a:rPr lang="fr-CA"/>
              <a:t> est une collection d’outils pour améliorer le </a:t>
            </a:r>
            <a:r>
              <a:rPr lang="fr-CA" b="1"/>
              <a:t>design</a:t>
            </a:r>
            <a:r>
              <a:rPr lang="fr-CA"/>
              <a:t> de nos pages Web. Cette bibliothèque unit du HTML, du CSS et du Javascript (particulièrement du jQuery) afin de rendre nos pages plus « </a:t>
            </a:r>
            <a:r>
              <a:rPr lang="fr-CA" b="1"/>
              <a:t>responsive</a:t>
            </a:r>
            <a:r>
              <a:rPr lang="fr-CA"/>
              <a:t> » et </a:t>
            </a:r>
            <a:r>
              <a:rPr lang="fr-CA" b="1"/>
              <a:t>interactives</a:t>
            </a:r>
            <a:r>
              <a:rPr lang="fr-CA"/>
              <a:t>.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r>
              <a:rPr lang="fr-CA"/>
              <a:t>Nous allons aborder certains outils disponibles grâce à </a:t>
            </a:r>
            <a:r>
              <a:rPr lang="fr-CA" b="1"/>
              <a:t>Bootstrap</a:t>
            </a:r>
            <a:r>
              <a:rPr lang="fr-CA"/>
              <a:t>, à commencer par le système de grilles.</a:t>
            </a:r>
          </a:p>
        </p:txBody>
      </p:sp>
      <p:pic>
        <p:nvPicPr>
          <p:cNvPr id="1026" name="Picture 2" descr="Résultat de recherche d'images pour &quot;bootstrap logo&quot;">
            <a:extLst>
              <a:ext uri="{FF2B5EF4-FFF2-40B4-BE49-F238E27FC236}">
                <a16:creationId xmlns:a16="http://schemas.microsoft.com/office/drawing/2014/main" id="{E71D43CF-37A7-4290-9939-8C262E50F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226" y="2542018"/>
            <a:ext cx="1883773" cy="106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Système de grille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F93CC28-C892-4FC7-8DCB-A7EA955D7AEA}"/>
              </a:ext>
            </a:extLst>
          </p:cNvPr>
          <p:cNvSpPr txBox="1"/>
          <p:nvPr/>
        </p:nvSpPr>
        <p:spPr>
          <a:xfrm>
            <a:off x="78376" y="5937069"/>
            <a:ext cx="275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hlinkClick r:id="rId3"/>
              </a:rPr>
              <a:t>https://getbootstrap.com/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6970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0CB0270-E689-4C3D-8C14-5BC182A6C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9" y="2349584"/>
            <a:ext cx="11302533" cy="3478959"/>
          </a:xfrm>
          <a:prstGeom prst="rect">
            <a:avLst/>
          </a:prstGeom>
          <a:ln w="28575">
            <a:solidFill>
              <a:srgbClr val="81ADB6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b="1" dirty="0"/>
              <a:t>Prérequis</a:t>
            </a:r>
            <a:r>
              <a:rPr lang="fr-CA" dirty="0"/>
              <a:t> afin que </a:t>
            </a:r>
            <a:r>
              <a:rPr lang="fr-CA" b="1" dirty="0"/>
              <a:t>Bootstrap</a:t>
            </a:r>
            <a:r>
              <a:rPr lang="fr-CA" dirty="0"/>
              <a:t> fonctionne dans une page Web</a:t>
            </a:r>
          </a:p>
          <a:p>
            <a:pPr lvl="1"/>
            <a:r>
              <a:rPr lang="fr-CA" dirty="0"/>
              <a:t>Relier la feuille CSS Bootstrap dans le &lt;head&gt;</a:t>
            </a:r>
          </a:p>
          <a:p>
            <a:pPr lvl="1"/>
            <a:r>
              <a:rPr lang="fr-CA" dirty="0">
                <a:cs typeface="Courier New" panose="02070309020205020404" pitchFamily="49" charset="0"/>
              </a:rPr>
              <a:t>Script à insérer à la fin du document avant &lt;/html&gt;</a:t>
            </a:r>
          </a:p>
          <a:p>
            <a:pPr marL="457200" lvl="1" indent="0">
              <a:buNone/>
            </a:pPr>
            <a:endParaRPr lang="fr-CA" dirty="0">
              <a:cs typeface="Courier New" panose="020703090202050204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0FE3A3-3E06-4493-A28C-9C8D5D6F2065}"/>
              </a:ext>
            </a:extLst>
          </p:cNvPr>
          <p:cNvCxnSpPr/>
          <p:nvPr/>
        </p:nvCxnSpPr>
        <p:spPr>
          <a:xfrm>
            <a:off x="176169" y="3993160"/>
            <a:ext cx="662031" cy="1342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FB2B41-4205-4E4E-9CE7-D4CC84A76273}"/>
              </a:ext>
            </a:extLst>
          </p:cNvPr>
          <p:cNvCxnSpPr/>
          <p:nvPr/>
        </p:nvCxnSpPr>
        <p:spPr>
          <a:xfrm>
            <a:off x="176168" y="4992848"/>
            <a:ext cx="662031" cy="1342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27342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7D1B0CE710324CA05A93EB82A6948E" ma:contentTypeVersion="11" ma:contentTypeDescription="Crée un document." ma:contentTypeScope="" ma:versionID="ee34bb80ac1e517018229e66c4dd7aa6">
  <xsd:schema xmlns:xsd="http://www.w3.org/2001/XMLSchema" xmlns:xs="http://www.w3.org/2001/XMLSchema" xmlns:p="http://schemas.microsoft.com/office/2006/metadata/properties" xmlns:ns2="402449c1-179d-48c4-9422-13d234b0788f" targetNamespace="http://schemas.microsoft.com/office/2006/metadata/properties" ma:root="true" ma:fieldsID="1552656e2749759f723edd2fbab1fbea" ns2:_="">
    <xsd:import namespace="402449c1-179d-48c4-9422-13d234b078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449c1-179d-48c4-9422-13d234b078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dfb2dd4e-b800-4980-8ab2-0e279c9552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2449c1-179d-48c4-9422-13d234b0788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2D92546-E2B8-4B26-99F9-A9593F2B30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2449c1-179d-48c4-9422-13d234b078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7190E9-8579-4452-B390-DB969DD4AD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35CF6F-4513-4AAB-BD21-2410F4675887}">
  <ds:schemaRefs>
    <ds:schemaRef ds:uri="http://purl.org/dc/terms/"/>
    <ds:schemaRef ds:uri="http://www.w3.org/XML/1998/namespace"/>
    <ds:schemaRef ds:uri="402449c1-179d-48c4-9422-13d234b0788f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12191</TotalTime>
  <Words>2633</Words>
  <Application>Microsoft Office PowerPoint</Application>
  <PresentationFormat>Grand écran</PresentationFormat>
  <Paragraphs>376</Paragraphs>
  <Slides>53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Light</vt:lpstr>
      <vt:lpstr>Consolas</vt:lpstr>
      <vt:lpstr>Courier New</vt:lpstr>
      <vt:lpstr>Symbol</vt:lpstr>
      <vt:lpstr>Verdana</vt:lpstr>
      <vt:lpstr>Thème Office</vt:lpstr>
      <vt:lpstr>Intro aux MediaQuery et Bootstrap</vt:lpstr>
      <vt:lpstr>Menu du jour</vt:lpstr>
      <vt:lpstr>Requêtes média</vt:lpstr>
      <vt:lpstr>Requêtes média</vt:lpstr>
      <vt:lpstr>Requêtes média</vt:lpstr>
      <vt:lpstr>Requêtes média</vt:lpstr>
      <vt:lpstr>Javascript et jQuery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Points de rupture</vt:lpstr>
      <vt:lpstr>Bootstrap : Points de rupture</vt:lpstr>
      <vt:lpstr>Bootstrap : Points de rupture</vt:lpstr>
      <vt:lpstr>Bootstrap : Points de rupture</vt:lpstr>
      <vt:lpstr>Bootstrap : Points de rupture</vt:lpstr>
      <vt:lpstr>Bootstrap : Points de rupture</vt:lpstr>
      <vt:lpstr>Bootstrap : Points de rupture</vt:lpstr>
      <vt:lpstr>Bootstrap : Points de rupture</vt:lpstr>
      <vt:lpstr>Bootstrap : Points de rupture</vt:lpstr>
      <vt:lpstr>Bootstrap : Points de rupture</vt:lpstr>
      <vt:lpstr>Icônes avec Font Awesome</vt:lpstr>
      <vt:lpstr>Se créer un compte</vt:lpstr>
      <vt:lpstr>Icônes avec Font Awesome</vt:lpstr>
      <vt:lpstr>Icônes avec Font Awesome</vt:lpstr>
      <vt:lpstr>Icônes avec Font Awesome</vt:lpstr>
      <vt:lpstr>Abbréviations Emmet</vt:lpstr>
      <vt:lpstr>Abbréviations Emmet</vt:lpstr>
      <vt:lpstr>Abbréviations Emmet</vt:lpstr>
      <vt:lpstr>Abbréviations Emmet</vt:lpstr>
      <vt:lpstr>Abbréviations Emmet</vt:lpstr>
      <vt:lpstr>Abbréviations Emmet</vt:lpstr>
      <vt:lpstr>Abbréviations Emmet</vt:lpstr>
      <vt:lpstr>Abbréviations Emmet</vt:lpstr>
      <vt:lpstr>Abbréviations Emmet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Bel -</dc:creator>
  <cp:lastModifiedBy>Achraf Moussaid</cp:lastModifiedBy>
  <cp:revision>1261</cp:revision>
  <dcterms:created xsi:type="dcterms:W3CDTF">2020-12-01T19:15:38Z</dcterms:created>
  <dcterms:modified xsi:type="dcterms:W3CDTF">2024-04-30T20:07:53Z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0x010100417D1B0CE710324CA05A93EB82A6948E</vt:lpwstr>
  </property>
  <property fmtid="{D5CDD505-2E9C-101B-9397-08002B2CF9AE}" pid="3" name="MediaServiceImageTags">
    <vt:lpwstr/>
  </property>
</Properties>
</file>